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Ex1.xml" ContentType="application/vnd.ms-office.chartex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300" r:id="rId3"/>
    <p:sldId id="294" r:id="rId4"/>
    <p:sldId id="295" r:id="rId5"/>
    <p:sldId id="296" r:id="rId6"/>
    <p:sldId id="298" r:id="rId7"/>
    <p:sldId id="268" r:id="rId8"/>
    <p:sldId id="291" r:id="rId9"/>
    <p:sldId id="288" r:id="rId10"/>
    <p:sldId id="303" r:id="rId11"/>
    <p:sldId id="273" r:id="rId12"/>
  </p:sldIdLst>
  <p:sldSz cx="9906000" cy="6858000" type="A4"/>
  <p:notesSz cx="6797675" cy="987266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301DFC83-7F5E-4CBD-811B-D42A6FB96D0B}">
          <p14:sldIdLst>
            <p14:sldId id="257"/>
            <p14:sldId id="300"/>
            <p14:sldId id="294"/>
            <p14:sldId id="295"/>
            <p14:sldId id="296"/>
            <p14:sldId id="298"/>
            <p14:sldId id="268"/>
            <p14:sldId id="291"/>
            <p14:sldId id="288"/>
            <p14:sldId id="303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582"/>
    <a:srgbClr val="FFB3BA"/>
    <a:srgbClr val="FF6D7B"/>
    <a:srgbClr val="0000FF"/>
    <a:srgbClr val="BAE1FF"/>
    <a:srgbClr val="BAFFC9"/>
    <a:srgbClr val="FF9BA5"/>
    <a:srgbClr val="EF7C8E"/>
    <a:srgbClr val="FF9700"/>
    <a:srgbClr val="00A8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301B821-A1FF-4177-AEE7-76D212191A09}" styleName="สไตล์สีปานกลาง 1 - เน้น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สไตล์สีปานกลาง 4 - เน้น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BDBED569-4797-4DF1-A0F4-6AAB3CD982D8}" styleName="สไตล์สีอ่อน 3 - เน้น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9CF1AB2-1976-4502-BF36-3FF5EA218861}" styleName="สไตล์สีปานกลาง 4 - เน้น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ABFCF23-3B69-468F-B69F-88F6DE6A72F2}" styleName="สไตล์สีปานกลาง 1 - เน้น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C4B1156A-380E-4F78-BDF5-A606A8083BF9}" styleName="สไตล์สีปานกลาง 4 - เน้น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&#3648;&#3619;&#3656;&#3591;&#3619;&#3633;&#3604;&#3591;&#3610;&#3611;&#3619;&#3632;&#3617;&#3634;&#3603;%20&#3614;.&#3624;.%202566\6%20&#3611;&#3619;&#3632;&#3594;&#3640;&#3617;&#3585;&#3619;&#3617;&#3592;&#3633;&#3591;&#3627;&#3623;&#3633;&#3604;\4%20&#3648;&#3611;&#3657;&#3634;&#3627;&#3617;&#3634;&#3618;_&#3611;&#3637;_66_&#3619;&#3634;&#3618;&#3648;&#3604;&#3639;&#3629;&#3609;%20&#3586;&#3657;&#3629;&#3617;&#3641;&#3621;&#3611;&#3619;&#3632;&#3594;&#3640;&#3617;&#3585;&#3619;&#3617;&#3592;&#3633;&#3591;&#3627;&#3623;&#3633;&#3604;&#3617;&#3637;&#3609;&#3634;&#3588;&#3617;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105282103876169E-2"/>
          <c:y val="0.1046892948771101"/>
          <c:w val="0.92409310412747148"/>
          <c:h val="0.86451973604138699"/>
        </c:manualLayout>
      </c:layout>
      <c:pie3DChart>
        <c:varyColors val="1"/>
        <c:ser>
          <c:idx val="0"/>
          <c:order val="0"/>
          <c:dPt>
            <c:idx val="0"/>
            <c:bubble3D val="0"/>
            <c:explosion val="7"/>
            <c:spPr>
              <a:solidFill>
                <a:schemeClr val="accent5">
                  <a:shade val="76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95ED-4C1F-B3A3-0B930160B3D4}"/>
              </c:ext>
            </c:extLst>
          </c:dPt>
          <c:dPt>
            <c:idx val="1"/>
            <c:bubble3D val="0"/>
            <c:spPr>
              <a:solidFill>
                <a:schemeClr val="accent5">
                  <a:tint val="77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95ED-4C1F-B3A3-0B930160B3D4}"/>
              </c:ext>
            </c:extLst>
          </c:dPt>
          <c:dLbls>
            <c:delete val="1"/>
          </c:dLbls>
          <c:cat>
            <c:strRef>
              <c:f>พ้อยท์!$A$17:$A$18</c:f>
              <c:strCache>
                <c:ptCount val="2"/>
                <c:pt idx="0">
                  <c:v>ประจำ</c:v>
                </c:pt>
                <c:pt idx="1">
                  <c:v> ลงทุน</c:v>
                </c:pt>
              </c:strCache>
            </c:strRef>
          </c:cat>
          <c:val>
            <c:numRef>
              <c:f>พ้อยท์!$B$17:$B$18</c:f>
              <c:numCache>
                <c:formatCode>#,##0.00</c:formatCode>
                <c:ptCount val="2"/>
                <c:pt idx="0">
                  <c:v>1216.2751469299999</c:v>
                </c:pt>
                <c:pt idx="1">
                  <c:v>1274.4145123400001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5ED-4C1F-B3A3-0B930160B3D4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'Rank 161265 (2)'!$B$13:$B$14</cx:f>
        <cx:lvl ptCount="2">
          <cx:pt idx="0"> รายจ่ายประจำ</cx:pt>
          <cx:pt idx="1"> รายจ่ายลงทุน</cx:pt>
        </cx:lvl>
      </cx:strDim>
      <cx:numDim type="size">
        <cx:f>'Rank 161265 (2)'!$C$13:$C$14</cx:f>
        <cx:lvl ptCount="2" formatCode="General">
          <cx:pt idx="0">49.931199999999997</cx:pt>
          <cx:pt idx="1">109.568</cx:pt>
        </cx:lvl>
      </cx:numDim>
    </cx:data>
  </cx:chartData>
  <cx:chart>
    <cx:title pos="t" align="ctr" overlay="0"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endParaRPr lang="en-US" sz="2128" b="1" i="0" u="none" strike="noStrike" baseline="0" dirty="0">
            <a:solidFill>
              <a:srgbClr val="44546A"/>
            </a:solidFill>
            <a:latin typeface="Calibri" panose="020F0502020204030204"/>
          </a:endParaRPr>
        </a:p>
      </cx:txPr>
    </cx:title>
    <cx:plotArea>
      <cx:plotAreaRegion>
        <cx:plotSurface>
          <cx:spPr>
            <a:effectLst/>
          </cx:spPr>
        </cx:plotSurface>
        <cx:series layoutId="sunburst" uniqueId="{871BECAB-FDB7-4803-BB89-797E0BF777C9}">
          <cx:spPr>
            <a:solidFill>
              <a:srgbClr val="FF0000"/>
            </a:solidFill>
          </cx:spPr>
          <cx:dataPt idx="0">
            <cx:spPr>
              <a:solidFill>
                <a:srgbClr val="00B050"/>
              </a:solidFill>
            </cx:spPr>
          </cx:dataPt>
          <cx:dataPt idx="1">
            <cx:spPr>
              <a:solidFill>
                <a:srgbClr val="0000FF"/>
              </a:solidFill>
            </cx:spPr>
          </cx:dataPt>
          <cx:dataLabels pos="ctr"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600" b="1">
                    <a:solidFill>
                      <a:schemeClr val="tx1"/>
                    </a:solidFill>
                  </a:defRPr>
                </a:pPr>
                <a:endParaRPr lang="en-US" sz="1600" b="1" i="0" u="none" strike="noStrike" baseline="0">
                  <a:solidFill>
                    <a:schemeClr val="tx1"/>
                  </a:solidFill>
                  <a:latin typeface="Calibri" panose="020F0502020204030204"/>
                </a:endParaRPr>
              </a:p>
            </cx:txPr>
            <cx:visibility seriesName="0" categoryName="1" value="0"/>
            <cx:dataLabelHidden idx="0"/>
            <cx:dataLabelHidden idx="1"/>
          </cx:dataLabels>
          <cx:dataId val="0"/>
        </cx:series>
      </cx:plotAreaRegion>
    </cx:plotArea>
  </cx:chart>
  <cx:spPr>
    <a:effectLst/>
  </cx:spPr>
</cx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85">
  <cs:axisTitle>
    <cs:lnRef idx="0"/>
    <cs:fillRef idx="0"/>
    <cs:effectRef idx="0"/>
    <cs:fontRef idx="minor">
      <a:schemeClr val="tx2"/>
    </cs:fontRef>
    <cs:defRPr sz="1197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/>
  </cs:chartArea>
  <cs:dataLabel>
    <cs:lnRef idx="0"/>
    <cs:fillRef idx="0"/>
    <cs:effectRef idx="0"/>
    <cs:fontRef idx="minor">
      <a:schemeClr val="lt1"/>
    </cs:fontRef>
    <cs:defRPr sz="1197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2"/>
    </cs:fontRef>
    <cs:spPr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  <a:ln>
        <a:solidFill>
          <a:schemeClr val="bg1"/>
        </a:solidFill>
      </a:ln>
    </cs:spPr>
  </cs:dataPoint>
  <cs:dataPoint3D>
    <cs:lnRef idx="0"/>
    <cs:fillRef idx="0">
      <cs:styleClr val="auto"/>
    </cs:fillRef>
    <cs:effectRef idx="0"/>
    <cs:fontRef idx="minor">
      <a:schemeClr val="tx2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2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2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2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15000"/>
            <a:lumOff val="85000"/>
            <a:lumOff val="1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2"/>
    </cs:fontRef>
    <cs:defRPr sz="1197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/>
  </cs:seriesAxis>
  <cs:seriesLine>
    <cs:lnRef idx="0"/>
    <cs:fillRef idx="0"/>
    <cs:effectRef idx="0"/>
    <cs:fontRef idx="minor">
      <a:schemeClr val="tx2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2"/>
    </cs:fontRef>
    <cs:defRPr sz="2128" b="1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หัวกระดาษ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9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idx="1"/>
          </p:nvPr>
        </p:nvSpPr>
        <p:spPr>
          <a:xfrm>
            <a:off x="3850837" y="0"/>
            <a:ext cx="2945659" cy="4959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A4886A-E57F-4631-A6CD-C5DFBFA39FC5}" type="datetimeFigureOut">
              <a:rPr lang="th-TH" smtClean="0"/>
              <a:t>23/06/66</a:t>
            </a:fld>
            <a:endParaRPr lang="th-TH"/>
          </a:p>
        </p:txBody>
      </p:sp>
      <p:sp>
        <p:nvSpPr>
          <p:cNvPr id="4" name="ตัวแทนรูปบนสไลด์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1233488"/>
            <a:ext cx="481330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แทน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679768" y="4751221"/>
            <a:ext cx="5438140" cy="388736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0" y="9376749"/>
            <a:ext cx="2945659" cy="4959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แทนหมายเลขสไลด์ 6"/>
          <p:cNvSpPr>
            <a:spLocks noGrp="1"/>
          </p:cNvSpPr>
          <p:nvPr>
            <p:ph type="sldNum" sz="quarter" idx="5"/>
          </p:nvPr>
        </p:nvSpPr>
        <p:spPr>
          <a:xfrm>
            <a:off x="3850837" y="9376749"/>
            <a:ext cx="2945659" cy="4959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E5901E-820B-4677-B9BB-7CEAC7776892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581689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ตัวยึดรูปบนภาพนิ่ง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ตัวยึดบันทึกย่อ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50000"/>
              </a:lnSpc>
            </a:pPr>
            <a:endParaRPr lang="en-US" altLang="th-TH" dirty="0"/>
          </a:p>
        </p:txBody>
      </p:sp>
      <p:sp>
        <p:nvSpPr>
          <p:cNvPr id="11268" name="ตัวยึดหมายเลขภาพนิ่ง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0998" indent="-285003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0003" indent="-2280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596000" indent="-2280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2003" indent="-2280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08003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64001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0004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76003" indent="-228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fld id="{3123F866-26B6-44AF-9FFD-EAD55E4E5F9F}" type="slidenum">
              <a:rPr lang="en-US" altLang="th-TH" sz="1200">
                <a:solidFill>
                  <a:prstClr val="black"/>
                </a:solidFill>
                <a:latin typeface="Times New Roman" pitchFamily="18" charset="0"/>
              </a:rPr>
              <a:pPr/>
              <a:t>11</a:t>
            </a:fld>
            <a:endParaRPr lang="th-TH" altLang="th-TH" sz="120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78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23/06/66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99456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23/06/66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28079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23/06/66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13943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23/06/66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9909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23/06/66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07619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23/06/66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6296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23/06/66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36703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23/06/66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040607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23/06/66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3436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23/06/66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6510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13376-2CB1-4DA4-B3E7-053A4F01DA1B}" type="datetimeFigureOut">
              <a:rPr lang="th-TH" smtClean="0"/>
              <a:t>23/06/66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72076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13376-2CB1-4DA4-B3E7-053A4F01DA1B}" type="datetimeFigureOut">
              <a:rPr lang="th-TH" smtClean="0"/>
              <a:t>23/06/66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824376-2325-45F9-88BF-B0A9192B48E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3111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14/relationships/chartEx" Target="../charts/chartEx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5.png"/><Relationship Id="rId18" Type="http://schemas.microsoft.com/office/2007/relationships/hdphoto" Target="../media/hdphoto5.wdp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16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11" Type="http://schemas.openxmlformats.org/officeDocument/2006/relationships/image" Target="../media/image23.png"/><Relationship Id="rId5" Type="http://schemas.openxmlformats.org/officeDocument/2006/relationships/image" Target="../media/image19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4" Type="http://schemas.openxmlformats.org/officeDocument/2006/relationships/image" Target="../media/image18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36.png"/><Relationship Id="rId10" Type="http://schemas.microsoft.com/office/2007/relationships/hdphoto" Target="../media/hdphoto8.wdp"/><Relationship Id="rId4" Type="http://schemas.openxmlformats.org/officeDocument/2006/relationships/image" Target="../media/image2.png"/><Relationship Id="rId9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C64993E-866A-4D23-A35D-F3FFEFEB73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29077"/>
            <a:ext cx="9913295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B64C47-97F5-7FE0-7EE0-0D5118F7E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F1875-563A-468F-B220-7D8EA5097E34}" type="slidenum">
              <a:rPr lang="en-US" altLang="th-TH" smtClean="0">
                <a:solidFill>
                  <a:srgbClr val="000000"/>
                </a:solidFill>
              </a:rPr>
              <a:pPr/>
              <a:t>1</a:t>
            </a:fld>
            <a:endParaRPr lang="en-US" altLang="th-TH">
              <a:solidFill>
                <a:srgbClr val="000000"/>
              </a:solidFill>
            </a:endParaRPr>
          </a:p>
        </p:txBody>
      </p:sp>
      <p:sp>
        <p:nvSpPr>
          <p:cNvPr id="11" name="สี่เหลี่ยมผืนผ้า 10"/>
          <p:cNvSpPr/>
          <p:nvPr/>
        </p:nvSpPr>
        <p:spPr>
          <a:xfrm>
            <a:off x="7296" y="6218834"/>
            <a:ext cx="9905999" cy="640159"/>
          </a:xfrm>
          <a:prstGeom prst="rect">
            <a:avLst/>
          </a:prstGeom>
          <a:solidFill>
            <a:srgbClr val="EF7C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3292218" y="6124853"/>
            <a:ext cx="4184607" cy="646331"/>
          </a:xfrm>
          <a:prstGeom prst="rect">
            <a:avLst/>
          </a:prstGeom>
          <a:solidFill>
            <a:srgbClr val="EF7C8E"/>
          </a:solidFill>
        </p:spPr>
        <p:txBody>
          <a:bodyPr wrap="square" rtlCol="0">
            <a:spAutoFit/>
          </a:bodyPr>
          <a:lstStyle/>
          <a:p>
            <a:r>
              <a:rPr lang="th-TH" sz="36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</a:p>
        </p:txBody>
      </p:sp>
      <p:pic>
        <p:nvPicPr>
          <p:cNvPr id="2052" name="Picture 4" descr="https://www.cgd.go.th/cs/Satellite?blobcol=urldata&amp;blobheadername1=Content-Type&amp;blobheadername2=Content-Disposition&amp;blobheadername3=filename&amp;blobheadervalue1=image/png&amp;blobheadervalue2=inline;+filename=%221/443/LOGO_NavyBlue.png%22&amp;blobheadervalue3=1/443/LOGO_NavyBlue.png&amp;blobkey=id&amp;blobtable=MungoBlobs&amp;blobwhere=1438166357082&amp;ssbinary=tru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466" y="164056"/>
            <a:ext cx="1249061" cy="130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ชื่อเรื่องรอง 2">
            <a:extLst>
              <a:ext uri="{FF2B5EF4-FFF2-40B4-BE49-F238E27FC236}">
                <a16:creationId xmlns:a16="http://schemas.microsoft.com/office/drawing/2014/main" id="{44522B68-16C9-E3F0-51E2-A5B74F5E7430}"/>
              </a:ext>
            </a:extLst>
          </p:cNvPr>
          <p:cNvSpPr txBox="1">
            <a:spLocks/>
          </p:cNvSpPr>
          <p:nvPr/>
        </p:nvSpPr>
        <p:spPr bwMode="auto">
          <a:xfrm>
            <a:off x="1963527" y="136523"/>
            <a:ext cx="7013978" cy="14847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317500"/>
          </a:effectLst>
        </p:spPr>
        <p:txBody>
          <a:bodyPr anchor="ctr"/>
          <a:lstStyle>
            <a:lvl1pPr marL="273050" indent="-273050"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Wingdings 2" pitchFamily="18" charset="2"/>
              <a:buNone/>
            </a:pPr>
            <a:r>
              <a:rPr lang="th-TH" altLang="en-US" sz="4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anose="020B0604020202020204" pitchFamily="34" charset="0"/>
                <a:cs typeface="Microsoft Sans Serif" panose="020B0604020202020204" pitchFamily="34" charset="0"/>
              </a:rPr>
              <a:t>สรุปผลการเบิกจ่ายและการใช้จ่าย</a:t>
            </a:r>
            <a:br>
              <a:rPr lang="th-TH" altLang="en-US" sz="4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anose="020B0604020202020204" pitchFamily="34" charset="0"/>
                <a:cs typeface="Microsoft Sans Serif" panose="020B0604020202020204" pitchFamily="34" charset="0"/>
              </a:rPr>
            </a:br>
            <a:r>
              <a:rPr lang="th-TH" altLang="en-US" sz="40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Sans Serif" panose="020B0604020202020204" pitchFamily="34" charset="0"/>
                <a:cs typeface="Microsoft Sans Serif" panose="020B0604020202020204" pitchFamily="34" charset="0"/>
              </a:rPr>
              <a:t>เงินงบประมาณจังหวัดพังงา </a:t>
            </a:r>
            <a:endParaRPr lang="en-US" altLang="en-US" sz="40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Sans Serif" panose="020B0604020202020204" pitchFamily="34" charset="0"/>
              <a:cs typeface="Microsoft Sans Serif" panose="020B06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8DDEF61-3AB5-4A31-8BC2-5DEC313D7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9163" y="1868466"/>
            <a:ext cx="3774559" cy="377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717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4206ED-D2B6-47AF-8939-62456186F4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60325"/>
            <a:ext cx="9906000" cy="6918325"/>
          </a:xfrm>
          <a:prstGeom prst="rect">
            <a:avLst/>
          </a:prstGeom>
        </p:spPr>
      </p:pic>
      <p:sp>
        <p:nvSpPr>
          <p:cNvPr id="7" name="ตัวแทนเนื้อหา 2"/>
          <p:cNvSpPr>
            <a:spLocks noGrp="1"/>
          </p:cNvSpPr>
          <p:nvPr>
            <p:ph idx="1"/>
          </p:nvPr>
        </p:nvSpPr>
        <p:spPr>
          <a:xfrm>
            <a:off x="4401135" y="461890"/>
            <a:ext cx="5402596" cy="1069777"/>
          </a:xfrm>
          <a:noFill/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th-TH" sz="2400" b="1" dirty="0">
                <a:solidFill>
                  <a:srgbClr val="00206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มติคณะรัฐมนตรี เมื่อวันที่ 27 กันยายน 2565 เห็นชอบมาตรการเร่งรัดการเบิกจ่ายงบประมาณและการใช้จ่ายภาครัฐประจำปีงบประมาณ พ.ศ. 2566</a:t>
            </a:r>
            <a:endParaRPr lang="en-US" sz="2400" b="1" dirty="0">
              <a:solidFill>
                <a:srgbClr val="00206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8" name="Picture 4" descr="มติคณะรัฐมนตรี ข้อสั่งการนายกรัฐมนตรี และข้อสั่งการกระทรวงมหาดไทย –  gotogether">
            <a:extLst>
              <a:ext uri="{FF2B5EF4-FFF2-40B4-BE49-F238E27FC236}">
                <a16:creationId xmlns:a16="http://schemas.microsoft.com/office/drawing/2014/main" id="{2537BE5C-60FC-323F-F5F8-0ECF16D2D4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223" y="408835"/>
            <a:ext cx="983643" cy="989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D553E912-CA9B-EB60-4AF9-87ADB0DCF75F}"/>
              </a:ext>
            </a:extLst>
          </p:cNvPr>
          <p:cNvSpPr txBox="1"/>
          <p:nvPr/>
        </p:nvSpPr>
        <p:spPr>
          <a:xfrm>
            <a:off x="2190831" y="6132781"/>
            <a:ext cx="740349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2200" b="1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หนังสือสำนักเลขาธิการคณะรัฐมนตรี </a:t>
            </a:r>
            <a:r>
              <a:rPr kumimoji="0" lang="th-TH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ด่วนที่สุด </a:t>
            </a:r>
            <a:r>
              <a:rPr kumimoji="0" lang="th-TH" sz="2200" b="1" i="0" u="none" strike="noStrike" kern="1200" cap="none" spc="0" normalizeH="0" baseline="0" noProof="0" dirty="0">
                <a:ln>
                  <a:noFill/>
                </a:ln>
                <a:solidFill>
                  <a:srgbClr val="0F6FC6"/>
                </a:solidFill>
                <a:effectLst/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ที่ นร 0505/ว 427 ลงวันที่ 28 กันยายน 2565</a:t>
            </a:r>
            <a:endParaRPr kumimoji="0" lang="th-TH" sz="2200" b="0" i="0" u="none" strike="noStrike" kern="1200" cap="none" spc="0" normalizeH="0" baseline="0" noProof="0" dirty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TH SarabunPSK" panose="020B0500040200020003" pitchFamily="34" charset="-34"/>
              <a:ea typeface="+mn-ea"/>
              <a:cs typeface="TH SarabunPSK" panose="020B0500040200020003" pitchFamily="34" charset="-34"/>
            </a:endParaRPr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4DA06A16-C25B-84AA-4837-9A9C8EDC1E43}"/>
              </a:ext>
            </a:extLst>
          </p:cNvPr>
          <p:cNvSpPr/>
          <p:nvPr/>
        </p:nvSpPr>
        <p:spPr>
          <a:xfrm>
            <a:off x="901853" y="1664839"/>
            <a:ext cx="8692476" cy="58217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3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H SarabunPSK" panose="020B0500040200020003" pitchFamily="34" charset="-34"/>
                <a:ea typeface="+mn-ea"/>
                <a:cs typeface="TH SarabunPSK" panose="020B0500040200020003" pitchFamily="34" charset="-34"/>
              </a:rPr>
              <a:t>เป้าหมายการเบิกจ่ายและใช้จ่ายประจำปีงบประมาณ พ.ศ. 2566</a:t>
            </a:r>
          </a:p>
        </p:txBody>
      </p:sp>
      <p:sp>
        <p:nvSpPr>
          <p:cNvPr id="3" name="AutoShape 2" descr="https://cdn-icons-png.flaticon.com/512/2702/2702154.png"/>
          <p:cNvSpPr>
            <a:spLocks noChangeAspect="1" noChangeArrowheads="1"/>
          </p:cNvSpPr>
          <p:nvPr/>
        </p:nvSpPr>
        <p:spPr bwMode="auto">
          <a:xfrm>
            <a:off x="190500" y="-2127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9972" y="6082809"/>
            <a:ext cx="480859" cy="480859"/>
          </a:xfrm>
          <a:prstGeom prst="rect">
            <a:avLst/>
          </a:prstGeom>
        </p:spPr>
      </p:pic>
      <p:sp>
        <p:nvSpPr>
          <p:cNvPr id="17" name="สี่เหลี่ยมผืนผ้า 16"/>
          <p:cNvSpPr/>
          <p:nvPr/>
        </p:nvSpPr>
        <p:spPr>
          <a:xfrm flipV="1">
            <a:off x="709691" y="5250258"/>
            <a:ext cx="108639" cy="592541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h-TH" sz="2800" b="0" i="0" u="none" strike="noStrike" kern="1200" cap="none" spc="0" normalizeH="0" baseline="0" noProof="0">
              <a:ln>
                <a:noFill/>
              </a:ln>
              <a:solidFill>
                <a:srgbClr val="0F6FC6"/>
              </a:solidFill>
              <a:effectLst/>
              <a:uLnTx/>
              <a:uFillTx/>
              <a:latin typeface="Calibri" panose="020F0502020204030204"/>
              <a:ea typeface="+mn-ea"/>
              <a:cs typeface="Cordia New" panose="020B0304020202020204" pitchFamily="34" charset="-34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8A57C99-DC8F-0F2B-C311-AD005123BE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574100"/>
              </p:ext>
            </p:extLst>
          </p:nvPr>
        </p:nvGraphicFramePr>
        <p:xfrm>
          <a:off x="818330" y="2504340"/>
          <a:ext cx="8692474" cy="3371119"/>
        </p:xfrm>
        <a:graphic>
          <a:graphicData uri="http://schemas.openxmlformats.org/drawingml/2006/table">
            <a:tbl>
              <a:tblPr/>
              <a:tblGrid>
                <a:gridCol w="1241782">
                  <a:extLst>
                    <a:ext uri="{9D8B030D-6E8A-4147-A177-3AD203B41FA5}">
                      <a16:colId xmlns:a16="http://schemas.microsoft.com/office/drawing/2014/main" val="4214298960"/>
                    </a:ext>
                  </a:extLst>
                </a:gridCol>
                <a:gridCol w="1241782">
                  <a:extLst>
                    <a:ext uri="{9D8B030D-6E8A-4147-A177-3AD203B41FA5}">
                      <a16:colId xmlns:a16="http://schemas.microsoft.com/office/drawing/2014/main" val="3311554152"/>
                    </a:ext>
                  </a:extLst>
                </a:gridCol>
                <a:gridCol w="1241782">
                  <a:extLst>
                    <a:ext uri="{9D8B030D-6E8A-4147-A177-3AD203B41FA5}">
                      <a16:colId xmlns:a16="http://schemas.microsoft.com/office/drawing/2014/main" val="1634205036"/>
                    </a:ext>
                  </a:extLst>
                </a:gridCol>
                <a:gridCol w="1241782">
                  <a:extLst>
                    <a:ext uri="{9D8B030D-6E8A-4147-A177-3AD203B41FA5}">
                      <a16:colId xmlns:a16="http://schemas.microsoft.com/office/drawing/2014/main" val="2428095485"/>
                    </a:ext>
                  </a:extLst>
                </a:gridCol>
                <a:gridCol w="1241782">
                  <a:extLst>
                    <a:ext uri="{9D8B030D-6E8A-4147-A177-3AD203B41FA5}">
                      <a16:colId xmlns:a16="http://schemas.microsoft.com/office/drawing/2014/main" val="3532946420"/>
                    </a:ext>
                  </a:extLst>
                </a:gridCol>
                <a:gridCol w="1241782">
                  <a:extLst>
                    <a:ext uri="{9D8B030D-6E8A-4147-A177-3AD203B41FA5}">
                      <a16:colId xmlns:a16="http://schemas.microsoft.com/office/drawing/2014/main" val="2235460694"/>
                    </a:ext>
                  </a:extLst>
                </a:gridCol>
                <a:gridCol w="1241782">
                  <a:extLst>
                    <a:ext uri="{9D8B030D-6E8A-4147-A177-3AD203B41FA5}">
                      <a16:colId xmlns:a16="http://schemas.microsoft.com/office/drawing/2014/main" val="4011925243"/>
                    </a:ext>
                  </a:extLst>
                </a:gridCol>
              </a:tblGrid>
              <a:tr h="5599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ไตรมาส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DDDD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h-TH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ภาพรวม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E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h-TH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ประจำ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th-TH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ลงทุน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E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571577"/>
                  </a:ext>
                </a:extLst>
              </a:tr>
              <a:tr h="563651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เบิกจ่าย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E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ใช้จ่าย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DE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เบิกจ่าย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ใช้จ่าย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85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เบิกจ่าย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ใช้จ่าย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D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1913606"/>
                  </a:ext>
                </a:extLst>
              </a:tr>
              <a:tr h="226116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ไตรมาส 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75.00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81.74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80.00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81.76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57.00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chemeClr val="tx1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81.65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506994"/>
                  </a:ext>
                </a:extLst>
              </a:tr>
              <a:tr h="559979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เมษายน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59.66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64.74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63.33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64.44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45.00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65.98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017189"/>
                  </a:ext>
                </a:extLst>
              </a:tr>
              <a:tr h="660806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พฤษภาคม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67.33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73.24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71.66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73.10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51.00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73.81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416502"/>
                  </a:ext>
                </a:extLst>
              </a:tr>
              <a:tr h="559979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มิถุนายน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75.00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81.74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80.00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81.76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57.00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3000" b="1" i="0" u="none" strike="noStrike" dirty="0">
                          <a:solidFill>
                            <a:srgbClr val="FF0000"/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      81.65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22674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1192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2B9FF6-6A30-45C7-AC5E-740250C04C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546"/>
            <a:ext cx="9906000" cy="6824908"/>
          </a:xfrm>
          <a:prstGeom prst="rect">
            <a:avLst/>
          </a:prstGeom>
        </p:spPr>
      </p:pic>
      <p:sp>
        <p:nvSpPr>
          <p:cNvPr id="20" name="สี่เหลี่ยมผืนผ้ามุมมน 4">
            <a:extLst>
              <a:ext uri="{FF2B5EF4-FFF2-40B4-BE49-F238E27FC236}">
                <a16:creationId xmlns:a16="http://schemas.microsoft.com/office/drawing/2014/main" id="{0682A164-11F7-4C74-AA63-93FE6AB2A719}"/>
              </a:ext>
            </a:extLst>
          </p:cNvPr>
          <p:cNvSpPr/>
          <p:nvPr/>
        </p:nvSpPr>
        <p:spPr>
          <a:xfrm>
            <a:off x="126436" y="215094"/>
            <a:ext cx="9653125" cy="1283672"/>
          </a:xfrm>
          <a:prstGeom prst="roundRect">
            <a:avLst/>
          </a:prstGeom>
          <a:solidFill>
            <a:srgbClr val="FF9B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330242" y="326104"/>
            <a:ext cx="937105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700" b="1" dirty="0"/>
              <a:t>ผลการเบิกจ่ายและการใช้จ่ายเงินงบประมาณรายจ่าย</a:t>
            </a:r>
            <a:r>
              <a:rPr lang="en-US" sz="3700" b="1" dirty="0"/>
              <a:t> </a:t>
            </a:r>
            <a:r>
              <a:rPr lang="th-TH" sz="3700" b="1" dirty="0">
                <a:solidFill>
                  <a:schemeClr val="bg1"/>
                </a:solidFill>
              </a:rPr>
              <a:t>(ภาพรวม)</a:t>
            </a:r>
          </a:p>
          <a:p>
            <a:pPr algn="ctr"/>
            <a:r>
              <a:rPr lang="th-TH" sz="3500" b="1" dirty="0"/>
              <a:t>ข้อมูล ณ วันที่ </a:t>
            </a:r>
            <a:r>
              <a:rPr lang="th-TH" sz="3500" b="1" dirty="0">
                <a:latin typeface="Cordia New (Body)"/>
              </a:rPr>
              <a:t>16 มิถุนายน</a:t>
            </a:r>
            <a:r>
              <a:rPr lang="th-TH" sz="3500" b="1" dirty="0"/>
              <a:t> 2566 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8175328" y="2383706"/>
            <a:ext cx="1730672" cy="373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2000" b="1" dirty="0">
                <a:solidFill>
                  <a:schemeClr val="accent1">
                    <a:lumMod val="75000"/>
                  </a:schemeClr>
                </a:solidFill>
              </a:rPr>
              <a:t>หน่วย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th-TH" sz="2000" b="1" dirty="0">
                <a:solidFill>
                  <a:schemeClr val="accent1">
                    <a:lumMod val="75000"/>
                  </a:schemeClr>
                </a:solidFill>
              </a:rPr>
              <a:t>ล้านบาท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13" name="Table 17">
            <a:extLst>
              <a:ext uri="{FF2B5EF4-FFF2-40B4-BE49-F238E27FC236}">
                <a16:creationId xmlns:a16="http://schemas.microsoft.com/office/drawing/2014/main" id="{0DD247F8-2D38-A0E6-5F7B-A329325E3D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619345"/>
              </p:ext>
            </p:extLst>
          </p:nvPr>
        </p:nvGraphicFramePr>
        <p:xfrm>
          <a:off x="238122" y="2793379"/>
          <a:ext cx="9555300" cy="36091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233">
                  <a:extLst>
                    <a:ext uri="{9D8B030D-6E8A-4147-A177-3AD203B41FA5}">
                      <a16:colId xmlns:a16="http://schemas.microsoft.com/office/drawing/2014/main" val="2972738464"/>
                    </a:ext>
                  </a:extLst>
                </a:gridCol>
                <a:gridCol w="1009709">
                  <a:extLst>
                    <a:ext uri="{9D8B030D-6E8A-4147-A177-3AD203B41FA5}">
                      <a16:colId xmlns:a16="http://schemas.microsoft.com/office/drawing/2014/main" val="549162443"/>
                    </a:ext>
                  </a:extLst>
                </a:gridCol>
                <a:gridCol w="898142">
                  <a:extLst>
                    <a:ext uri="{9D8B030D-6E8A-4147-A177-3AD203B41FA5}">
                      <a16:colId xmlns:a16="http://schemas.microsoft.com/office/drawing/2014/main" val="2474813548"/>
                    </a:ext>
                  </a:extLst>
                </a:gridCol>
                <a:gridCol w="941844">
                  <a:extLst>
                    <a:ext uri="{9D8B030D-6E8A-4147-A177-3AD203B41FA5}">
                      <a16:colId xmlns:a16="http://schemas.microsoft.com/office/drawing/2014/main" val="3208829924"/>
                    </a:ext>
                  </a:extLst>
                </a:gridCol>
                <a:gridCol w="950230">
                  <a:extLst>
                    <a:ext uri="{9D8B030D-6E8A-4147-A177-3AD203B41FA5}">
                      <a16:colId xmlns:a16="http://schemas.microsoft.com/office/drawing/2014/main" val="2287610170"/>
                    </a:ext>
                  </a:extLst>
                </a:gridCol>
                <a:gridCol w="983994">
                  <a:extLst>
                    <a:ext uri="{9D8B030D-6E8A-4147-A177-3AD203B41FA5}">
                      <a16:colId xmlns:a16="http://schemas.microsoft.com/office/drawing/2014/main" val="2503533336"/>
                    </a:ext>
                  </a:extLst>
                </a:gridCol>
                <a:gridCol w="891828">
                  <a:extLst>
                    <a:ext uri="{9D8B030D-6E8A-4147-A177-3AD203B41FA5}">
                      <a16:colId xmlns:a16="http://schemas.microsoft.com/office/drawing/2014/main" val="318679811"/>
                    </a:ext>
                  </a:extLst>
                </a:gridCol>
                <a:gridCol w="868664">
                  <a:extLst>
                    <a:ext uri="{9D8B030D-6E8A-4147-A177-3AD203B41FA5}">
                      <a16:colId xmlns:a16="http://schemas.microsoft.com/office/drawing/2014/main" val="1074921213"/>
                    </a:ext>
                  </a:extLst>
                </a:gridCol>
                <a:gridCol w="860561">
                  <a:extLst>
                    <a:ext uri="{9D8B030D-6E8A-4147-A177-3AD203B41FA5}">
                      <a16:colId xmlns:a16="http://schemas.microsoft.com/office/drawing/2014/main" val="677992065"/>
                    </a:ext>
                  </a:extLst>
                </a:gridCol>
                <a:gridCol w="923095">
                  <a:extLst>
                    <a:ext uri="{9D8B030D-6E8A-4147-A177-3AD203B41FA5}">
                      <a16:colId xmlns:a16="http://schemas.microsoft.com/office/drawing/2014/main" val="3036921161"/>
                    </a:ext>
                  </a:extLst>
                </a:gridCol>
              </a:tblGrid>
              <a:tr h="679646">
                <a:tc rowSpan="3">
                  <a:txBody>
                    <a:bodyPr/>
                    <a:lstStyle/>
                    <a:p>
                      <a:pPr algn="ctr"/>
                      <a:endParaRPr lang="th-TH" sz="25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  <a:p>
                      <a:pPr algn="ctr"/>
                      <a:r>
                        <a:rPr lang="th-TH" sz="30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ประเภทรายจ่าย</a:t>
                      </a:r>
                    </a:p>
                  </a:txBody>
                  <a:tcPr>
                    <a:solidFill>
                      <a:srgbClr val="FF7582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th-TH" sz="30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จัดสรร</a:t>
                      </a:r>
                    </a:p>
                  </a:txBody>
                  <a:tcPr anchor="ctr">
                    <a:solidFill>
                      <a:srgbClr val="FF7582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0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PO</a:t>
                      </a:r>
                      <a:endParaRPr lang="th-TH" sz="3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anchor="ctr">
                    <a:solidFill>
                      <a:srgbClr val="FF7582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th-TH" sz="32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การเบิกจ่าย</a:t>
                      </a:r>
                    </a:p>
                  </a:txBody>
                  <a:tcPr>
                    <a:solidFill>
                      <a:srgbClr val="FF75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th-TH" sz="32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การใช้จ่าย</a:t>
                      </a:r>
                    </a:p>
                  </a:txBody>
                  <a:tcPr>
                    <a:solidFill>
                      <a:srgbClr val="FF758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 sz="2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h-TH" sz="2000" b="1" dirty="0"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0623441"/>
                  </a:ext>
                </a:extLst>
              </a:tr>
              <a:tr h="460314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เบิกจ่าย</a:t>
                      </a:r>
                    </a:p>
                  </a:txBody>
                  <a:tcPr anchor="ctr">
                    <a:solidFill>
                      <a:srgbClr val="FF9BA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200000"/>
                        </a:lnSpc>
                      </a:pPr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ร้อยละ</a:t>
                      </a:r>
                    </a:p>
                  </a:txBody>
                  <a:tcPr anchor="ctr">
                    <a:solidFill>
                      <a:srgbClr val="FF9BA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สูง/ต่ำกว่าเป้าหมาย</a:t>
                      </a:r>
                    </a:p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(มิ.ย.66)</a:t>
                      </a:r>
                    </a:p>
                  </a:txBody>
                  <a:tcPr>
                    <a:solidFill>
                      <a:srgbClr val="FF9B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ลำดับ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3B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ร้อยละ</a:t>
                      </a:r>
                    </a:p>
                  </a:txBody>
                  <a:tcPr marL="9525" marR="9525" marT="9525" marB="0" anchor="ctr">
                    <a:solidFill>
                      <a:srgbClr val="FF9BA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สูง/ต่ำกว่าเป้าหมาย</a:t>
                      </a:r>
                    </a:p>
                    <a:p>
                      <a:pPr algn="ctr" fontAlgn="ctr"/>
                      <a:r>
                        <a:rPr lang="th-TH" sz="21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(มิ.ย.66)</a:t>
                      </a:r>
                    </a:p>
                  </a:txBody>
                  <a:tcPr marL="9525" marR="9525" marT="9525" marB="0" anchor="ctr">
                    <a:solidFill>
                      <a:srgbClr val="FF9BA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ลำดับ</a:t>
                      </a:r>
                    </a:p>
                  </a:txBody>
                  <a:tcPr>
                    <a:solidFill>
                      <a:srgbClr val="FFB3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0957861"/>
                  </a:ext>
                </a:extLst>
              </a:tr>
              <a:tr h="674712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ประเทศ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B3B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100" b="1" dirty="0"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ประเทศ</a:t>
                      </a:r>
                    </a:p>
                  </a:txBody>
                  <a:tcPr anchor="ctr">
                    <a:solidFill>
                      <a:srgbClr val="FFB3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801123"/>
                  </a:ext>
                </a:extLst>
              </a:tr>
              <a:tr h="561438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ภาพรวม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2,648.18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314.03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1,717.45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64.85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FF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-10.15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55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76.71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FF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-5.03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72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7827056"/>
                  </a:ext>
                </a:extLst>
              </a:tr>
              <a:tr h="678448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ประจำ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1,319.97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10.36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1,093.46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82.84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70AD47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2.84 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44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83.62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70AD47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1.86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63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695250"/>
                  </a:ext>
                </a:extLst>
              </a:tr>
              <a:tr h="554595">
                <a:tc>
                  <a:txBody>
                    <a:bodyPr/>
                    <a:lstStyle/>
                    <a:p>
                      <a:pPr algn="ctr" fontAlgn="b">
                        <a:lnSpc>
                          <a:spcPct val="100000"/>
                        </a:lnSpc>
                      </a:pPr>
                      <a:r>
                        <a:rPr lang="th-TH" sz="2500" b="1" u="none" strike="noStrike" dirty="0"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 ลงทุน</a:t>
                      </a:r>
                      <a:endParaRPr lang="th-TH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1,328.2</a:t>
                      </a:r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1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UPC" panose="02020603050405020304" pitchFamily="18" charset="-34"/>
                        <a:cs typeface="AngsanaUPC" panose="02020603050405020304" pitchFamily="18" charset="-34"/>
                      </a:endParaRP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303.67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623.99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46.98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>
                          <a:solidFill>
                            <a:srgbClr val="FF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-10.02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62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69.84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FF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-11.81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72</a:t>
                      </a:r>
                    </a:p>
                  </a:txBody>
                  <a:tcPr marL="9525" marR="9525" marT="9525" marB="0" anchor="ctr">
                    <a:solidFill>
                      <a:srgbClr val="FFB3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994509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BA11921-7F84-E7FC-6334-8193AECF1448}"/>
              </a:ext>
            </a:extLst>
          </p:cNvPr>
          <p:cNvSpPr txBox="1"/>
          <p:nvPr/>
        </p:nvSpPr>
        <p:spPr>
          <a:xfrm>
            <a:off x="4714260" y="6518289"/>
            <a:ext cx="505886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/>
              <a:t>ที่มา :</a:t>
            </a:r>
            <a:r>
              <a:rPr lang="en-US" sz="1500" dirty="0"/>
              <a:t> </a:t>
            </a:r>
            <a:r>
              <a:rPr lang="th-TH" sz="1500" dirty="0"/>
              <a:t>ระบบบริหารการเงินการคลังภาครัฐแบบอิเล็กทรอนิกส์ใหม่ (</a:t>
            </a:r>
            <a:r>
              <a:rPr lang="en-US" sz="1500" dirty="0"/>
              <a:t>New GFMIS Thai)</a:t>
            </a:r>
          </a:p>
        </p:txBody>
      </p:sp>
      <p:graphicFrame>
        <p:nvGraphicFramePr>
          <p:cNvPr id="22" name="แผนภูมิ 1">
            <a:extLst>
              <a:ext uri="{FF2B5EF4-FFF2-40B4-BE49-F238E27FC236}">
                <a16:creationId xmlns:a16="http://schemas.microsoft.com/office/drawing/2014/main" id="{51E146E7-6C7A-4988-B536-E1FB7AB09C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5127479"/>
              </p:ext>
            </p:extLst>
          </p:nvPr>
        </p:nvGraphicFramePr>
        <p:xfrm>
          <a:off x="-105246" y="1288973"/>
          <a:ext cx="3680825" cy="22059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C170CF8B-F6D9-C24E-1DF4-BBA3EC66CEAE}"/>
              </a:ext>
            </a:extLst>
          </p:cNvPr>
          <p:cNvGrpSpPr/>
          <p:nvPr/>
        </p:nvGrpSpPr>
        <p:grpSpPr>
          <a:xfrm>
            <a:off x="415911" y="1928746"/>
            <a:ext cx="1248450" cy="808403"/>
            <a:chOff x="438941" y="1186553"/>
            <a:chExt cx="1361649" cy="792346"/>
          </a:xfrm>
          <a:solidFill>
            <a:srgbClr val="FFA7D7"/>
          </a:solidFill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E016EE2-CD5C-5200-26D0-79BC7ED0718C}"/>
                </a:ext>
              </a:extLst>
            </p:cNvPr>
            <p:cNvSpPr txBox="1"/>
            <p:nvPr/>
          </p:nvSpPr>
          <p:spPr>
            <a:xfrm>
              <a:off x="438941" y="1186553"/>
              <a:ext cx="115112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1600" b="1" dirty="0">
                  <a:highlight>
                    <a:srgbClr val="FFCDE8"/>
                  </a:highlight>
                </a:rPr>
                <a:t>รายจ่ายลงทุน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B799369-5AE6-F702-2919-9080663DF64F}"/>
                </a:ext>
              </a:extLst>
            </p:cNvPr>
            <p:cNvSpPr txBox="1"/>
            <p:nvPr/>
          </p:nvSpPr>
          <p:spPr>
            <a:xfrm>
              <a:off x="839570" y="1556571"/>
              <a:ext cx="961020" cy="422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h-TH" sz="2200" dirty="0">
                  <a:highlight>
                    <a:srgbClr val="FFCDE8"/>
                  </a:highlight>
                  <a:latin typeface="Angsana New" panose="02020603050405020304" pitchFamily="18" charset="-34"/>
                  <a:cs typeface="Angsana New" panose="02020603050405020304" pitchFamily="18" charset="-34"/>
                </a:rPr>
                <a:t>50</a:t>
              </a:r>
              <a:r>
                <a:rPr lang="en-US" sz="2200" dirty="0">
                  <a:highlight>
                    <a:srgbClr val="FFCDE8"/>
                  </a:highlight>
                  <a:latin typeface="Angsana New" panose="02020603050405020304" pitchFamily="18" charset="-34"/>
                  <a:cs typeface="Angsana New" panose="02020603050405020304" pitchFamily="18" charset="-34"/>
                </a:rPr>
                <a:t>.</a:t>
              </a:r>
              <a:r>
                <a:rPr lang="th-TH" sz="2200" dirty="0">
                  <a:highlight>
                    <a:srgbClr val="FFCDE8"/>
                  </a:highlight>
                  <a:latin typeface="Angsana New" panose="02020603050405020304" pitchFamily="18" charset="-34"/>
                  <a:cs typeface="Angsana New" panose="02020603050405020304" pitchFamily="18" charset="-34"/>
                </a:rPr>
                <a:t>16</a:t>
              </a:r>
              <a:r>
                <a:rPr lang="en-US" sz="2200" dirty="0">
                  <a:highlight>
                    <a:srgbClr val="FFCDE8"/>
                  </a:highlight>
                  <a:latin typeface="Angsana New" panose="02020603050405020304" pitchFamily="18" charset="-34"/>
                  <a:cs typeface="Angsana New" panose="02020603050405020304" pitchFamily="18" charset="-34"/>
                </a:rPr>
                <a:t>%</a:t>
              </a:r>
              <a:endParaRPr lang="th-TH" sz="2200" dirty="0">
                <a:highlight>
                  <a:srgbClr val="FFCDE8"/>
                </a:highlight>
                <a:latin typeface="Angsana New" panose="02020603050405020304" pitchFamily="18" charset="-34"/>
                <a:cs typeface="Angsana New" panose="02020603050405020304" pitchFamily="18" charset="-34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268E500C-0910-AD85-09AC-7863936BBB2C}"/>
              </a:ext>
            </a:extLst>
          </p:cNvPr>
          <p:cNvSpPr txBox="1"/>
          <p:nvPr/>
        </p:nvSpPr>
        <p:spPr>
          <a:xfrm>
            <a:off x="1901872" y="1922841"/>
            <a:ext cx="1094487" cy="338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600" b="1" dirty="0">
                <a:highlight>
                  <a:srgbClr val="FFCDE8"/>
                </a:highlight>
              </a:rPr>
              <a:t>รายจ่ายประจำ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F6D138-A0A5-7931-835F-900591B94EE1}"/>
              </a:ext>
            </a:extLst>
          </p:cNvPr>
          <p:cNvSpPr txBox="1"/>
          <p:nvPr/>
        </p:nvSpPr>
        <p:spPr>
          <a:xfrm>
            <a:off x="2259931" y="2226845"/>
            <a:ext cx="94584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200" dirty="0">
                <a:highlight>
                  <a:srgbClr val="FFCDE8"/>
                </a:highlight>
              </a:rPr>
              <a:t>49.84</a:t>
            </a:r>
            <a:r>
              <a:rPr lang="en-US" sz="2200" dirty="0">
                <a:highlight>
                  <a:srgbClr val="FFCDE8"/>
                </a:highlight>
              </a:rPr>
              <a:t>%</a:t>
            </a:r>
            <a:endParaRPr lang="th-TH" sz="2200" dirty="0">
              <a:highlight>
                <a:srgbClr val="FFCDE8"/>
              </a:highlight>
            </a:endParaRPr>
          </a:p>
        </p:txBody>
      </p:sp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08539BC9-8B3C-4FD5-8A0E-6F36D4F34590}"/>
              </a:ext>
            </a:extLst>
          </p:cNvPr>
          <p:cNvSpPr/>
          <p:nvPr/>
        </p:nvSpPr>
        <p:spPr>
          <a:xfrm>
            <a:off x="7626497" y="2254599"/>
            <a:ext cx="358059" cy="373406"/>
          </a:xfrm>
          <a:prstGeom prst="flowChartConnector">
            <a:avLst/>
          </a:prstGeom>
          <a:solidFill>
            <a:srgbClr val="BAFF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94DE7C1D-42A8-4720-8879-DD07C623DC82}"/>
              </a:ext>
            </a:extLst>
          </p:cNvPr>
          <p:cNvSpPr/>
          <p:nvPr/>
        </p:nvSpPr>
        <p:spPr>
          <a:xfrm>
            <a:off x="8175328" y="1734511"/>
            <a:ext cx="517451" cy="516452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lowchart: Connector 17">
            <a:extLst>
              <a:ext uri="{FF2B5EF4-FFF2-40B4-BE49-F238E27FC236}">
                <a16:creationId xmlns:a16="http://schemas.microsoft.com/office/drawing/2014/main" id="{1C5229B8-5615-4408-A700-715D6C9985BE}"/>
              </a:ext>
            </a:extLst>
          </p:cNvPr>
          <p:cNvSpPr/>
          <p:nvPr/>
        </p:nvSpPr>
        <p:spPr>
          <a:xfrm>
            <a:off x="8948058" y="1334841"/>
            <a:ext cx="410113" cy="373405"/>
          </a:xfrm>
          <a:prstGeom prst="flowChartConnector">
            <a:avLst/>
          </a:prstGeom>
          <a:solidFill>
            <a:srgbClr val="BAE1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242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3928154-8FC2-49A2-9677-9CBA72C16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197" y="0"/>
            <a:ext cx="9906000" cy="6858000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420CD6EA-E90C-4D11-B873-CDD2E27C44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965457"/>
              </p:ext>
            </p:extLst>
          </p:nvPr>
        </p:nvGraphicFramePr>
        <p:xfrm>
          <a:off x="281719" y="2502553"/>
          <a:ext cx="9417366" cy="3762544"/>
        </p:xfrm>
        <a:graphic>
          <a:graphicData uri="http://schemas.openxmlformats.org/drawingml/2006/table">
            <a:tbl>
              <a:tblPr/>
              <a:tblGrid>
                <a:gridCol w="1110356">
                  <a:extLst>
                    <a:ext uri="{9D8B030D-6E8A-4147-A177-3AD203B41FA5}">
                      <a16:colId xmlns:a16="http://schemas.microsoft.com/office/drawing/2014/main" val="3027287141"/>
                    </a:ext>
                  </a:extLst>
                </a:gridCol>
                <a:gridCol w="862299">
                  <a:extLst>
                    <a:ext uri="{9D8B030D-6E8A-4147-A177-3AD203B41FA5}">
                      <a16:colId xmlns:a16="http://schemas.microsoft.com/office/drawing/2014/main" val="2025434725"/>
                    </a:ext>
                  </a:extLst>
                </a:gridCol>
                <a:gridCol w="755989">
                  <a:extLst>
                    <a:ext uri="{9D8B030D-6E8A-4147-A177-3AD203B41FA5}">
                      <a16:colId xmlns:a16="http://schemas.microsoft.com/office/drawing/2014/main" val="2497121967"/>
                    </a:ext>
                  </a:extLst>
                </a:gridCol>
                <a:gridCol w="851967">
                  <a:extLst>
                    <a:ext uri="{9D8B030D-6E8A-4147-A177-3AD203B41FA5}">
                      <a16:colId xmlns:a16="http://schemas.microsoft.com/office/drawing/2014/main" val="2305757232"/>
                    </a:ext>
                  </a:extLst>
                </a:gridCol>
                <a:gridCol w="978943">
                  <a:extLst>
                    <a:ext uri="{9D8B030D-6E8A-4147-A177-3AD203B41FA5}">
                      <a16:colId xmlns:a16="http://schemas.microsoft.com/office/drawing/2014/main" val="3095182074"/>
                    </a:ext>
                  </a:extLst>
                </a:gridCol>
                <a:gridCol w="1110356">
                  <a:extLst>
                    <a:ext uri="{9D8B030D-6E8A-4147-A177-3AD203B41FA5}">
                      <a16:colId xmlns:a16="http://schemas.microsoft.com/office/drawing/2014/main" val="3804161079"/>
                    </a:ext>
                  </a:extLst>
                </a:gridCol>
                <a:gridCol w="956797">
                  <a:extLst>
                    <a:ext uri="{9D8B030D-6E8A-4147-A177-3AD203B41FA5}">
                      <a16:colId xmlns:a16="http://schemas.microsoft.com/office/drawing/2014/main" val="2992886394"/>
                    </a:ext>
                  </a:extLst>
                </a:gridCol>
                <a:gridCol w="956797">
                  <a:extLst>
                    <a:ext uri="{9D8B030D-6E8A-4147-A177-3AD203B41FA5}">
                      <a16:colId xmlns:a16="http://schemas.microsoft.com/office/drawing/2014/main" val="2050931067"/>
                    </a:ext>
                  </a:extLst>
                </a:gridCol>
                <a:gridCol w="956797">
                  <a:extLst>
                    <a:ext uri="{9D8B030D-6E8A-4147-A177-3AD203B41FA5}">
                      <a16:colId xmlns:a16="http://schemas.microsoft.com/office/drawing/2014/main" val="1378785299"/>
                    </a:ext>
                  </a:extLst>
                </a:gridCol>
                <a:gridCol w="877065">
                  <a:extLst>
                    <a:ext uri="{9D8B030D-6E8A-4147-A177-3AD203B41FA5}">
                      <a16:colId xmlns:a16="http://schemas.microsoft.com/office/drawing/2014/main" val="348248010"/>
                    </a:ext>
                  </a:extLst>
                </a:gridCol>
              </a:tblGrid>
              <a:tr h="565124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th-TH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ประเภทรายจ่าย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th-TH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จัดสรร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PO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0" fontAlgn="ctr"/>
                      <a:r>
                        <a:rPr lang="th-TH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การเบิกจ่าย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th-TH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การใช้จ่าย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9733858"/>
                  </a:ext>
                </a:extLst>
              </a:tr>
              <a:tr h="8386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th-TH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เบิกจ่าย</a:t>
                      </a:r>
                    </a:p>
                  </a:txBody>
                  <a:tcPr marL="8718" marR="8718" marT="8718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th-TH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ร้อยละ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สูง/ต่ำกว่าเป้าหมาย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400" b="1" i="0" u="none" strike="noStrike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ลำดับ</a:t>
                      </a:r>
                    </a:p>
                  </a:txBody>
                  <a:tcPr marL="8718" marR="8718" marT="871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7E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th-TH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ร้อยละ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400" b="1" i="0" u="none" strike="noStrike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สูง/ต่ำกว่าเป้าหมาย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400" b="1" i="0" u="none" strike="noStrike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ลำดับ</a:t>
                      </a:r>
                    </a:p>
                  </a:txBody>
                  <a:tcPr marL="8718" marR="8718" marT="8718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3168228"/>
                  </a:ext>
                </a:extLst>
              </a:tr>
              <a:tr h="5774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400" b="1" i="0" u="none" strike="noStrike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(มิ.ย.66)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h-TH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ประเทศ</a:t>
                      </a:r>
                    </a:p>
                  </a:txBody>
                  <a:tcPr marL="8718" marR="8718" marT="871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400" b="1" i="0" u="none" strike="noStrike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(มิ.ย.66)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h-TH" sz="2400" b="1" i="0" u="none" strike="noStrike">
                          <a:solidFill>
                            <a:srgbClr val="000000"/>
                          </a:solidFill>
                          <a:effectLst/>
                          <a:latin typeface="AngsanaUPC" panose="02020603050405020304" pitchFamily="18" charset="-34"/>
                          <a:cs typeface="AngsanaUPC" panose="02020603050405020304" pitchFamily="18" charset="-34"/>
                        </a:rPr>
                        <a:t>ประเทศ</a:t>
                      </a:r>
                    </a:p>
                  </a:txBody>
                  <a:tcPr marL="8718" marR="8718" marT="871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724692"/>
                  </a:ext>
                </a:extLst>
              </a:tr>
              <a:tr h="651123"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ภาพรวม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159.50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50.71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25.27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15.84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-59.16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67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47.63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-34.11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72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559968"/>
                  </a:ext>
                </a:extLst>
              </a:tr>
              <a:tr h="565124"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ประจำ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49.93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5.02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15.69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31.43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-48.57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70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41.48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-40.28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E3C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63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3844015"/>
                  </a:ext>
                </a:extLst>
              </a:tr>
              <a:tr h="565124">
                <a:tc>
                  <a:txBody>
                    <a:bodyPr/>
                    <a:lstStyle/>
                    <a:p>
                      <a:pPr algn="ctr" rtl="0" fontAlgn="b"/>
                      <a:r>
                        <a:rPr lang="th-TH" sz="25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 ลงทุน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109.57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45.69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9.5</a:t>
                      </a:r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8</a:t>
                      </a:r>
                      <a:endParaRPr lang="en-US" sz="2500" b="1" i="0" u="none" strike="noStrike" dirty="0">
                        <a:solidFill>
                          <a:srgbClr val="000000"/>
                        </a:solidFill>
                        <a:effectLst/>
                        <a:latin typeface="Angsana New" panose="02020603050405020304" pitchFamily="18" charset="-34"/>
                        <a:cs typeface="Angsana New" panose="02020603050405020304" pitchFamily="18" charset="-34"/>
                      </a:endParaRP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8.74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-48.26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68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50.44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2500" b="1" i="0" u="none" strike="noStrike" dirty="0">
                          <a:solidFill>
                            <a:srgbClr val="FF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-31.21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E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Angsana New" panose="02020603050405020304" pitchFamily="18" charset="-34"/>
                          <a:cs typeface="Angsana New" panose="02020603050405020304" pitchFamily="18" charset="-34"/>
                        </a:rPr>
                        <a:t>72</a:t>
                      </a:r>
                    </a:p>
                  </a:txBody>
                  <a:tcPr marL="8718" marR="8718" marT="871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3833286"/>
                  </a:ext>
                </a:extLst>
              </a:tr>
            </a:tbl>
          </a:graphicData>
        </a:graphic>
      </p:graphicFrame>
      <p:sp>
        <p:nvSpPr>
          <p:cNvPr id="5" name="สี่เหลี่ยมผืนผ้ามุมมน 4"/>
          <p:cNvSpPr/>
          <p:nvPr/>
        </p:nvSpPr>
        <p:spPr>
          <a:xfrm>
            <a:off x="160402" y="215064"/>
            <a:ext cx="9653125" cy="1283672"/>
          </a:xfrm>
          <a:prstGeom prst="roundRect">
            <a:avLst/>
          </a:prstGeom>
          <a:solidFill>
            <a:srgbClr val="05A7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92473" y="349932"/>
            <a:ext cx="981352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3700" b="1" dirty="0"/>
              <a:t>ผลการเบิกจ่ายและการใช้จ่ายเงินงบประมาณรายจ่าย</a:t>
            </a:r>
            <a:r>
              <a:rPr lang="th-TH" sz="3700" b="1" dirty="0">
                <a:solidFill>
                  <a:schemeClr val="bg1"/>
                </a:solidFill>
              </a:rPr>
              <a:t>(งบกรมจังหวัด)</a:t>
            </a:r>
          </a:p>
          <a:p>
            <a:pPr algn="ctr"/>
            <a:r>
              <a:rPr lang="th-TH" sz="3500" b="1" dirty="0"/>
              <a:t>ข้อมูล ณ วันที่ 16 มิถุนายน 2566 </a:t>
            </a: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8103416" y="2179634"/>
            <a:ext cx="1643467" cy="373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2000" b="1" dirty="0">
                <a:solidFill>
                  <a:schemeClr val="accent1">
                    <a:lumMod val="75000"/>
                  </a:schemeClr>
                </a:solidFill>
              </a:rPr>
              <a:t>หน่วย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th-TH" sz="2000" b="1" dirty="0">
                <a:solidFill>
                  <a:schemeClr val="accent1">
                    <a:lumMod val="75000"/>
                  </a:schemeClr>
                </a:solidFill>
              </a:rPr>
              <a:t>ล้านบาท</a:t>
            </a:r>
            <a:endParaRPr lang="en-U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60F545A-634E-CA46-652E-26699DA059BD}"/>
              </a:ext>
            </a:extLst>
          </p:cNvPr>
          <p:cNvSpPr txBox="1"/>
          <p:nvPr/>
        </p:nvSpPr>
        <p:spPr>
          <a:xfrm>
            <a:off x="4673243" y="6399967"/>
            <a:ext cx="510631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/>
              <a:t>ที่มา :</a:t>
            </a:r>
            <a:r>
              <a:rPr lang="en-US" sz="1500" dirty="0"/>
              <a:t> </a:t>
            </a:r>
            <a:r>
              <a:rPr lang="th-TH" sz="1500" dirty="0"/>
              <a:t>ระบบบริหารการเงินการคลังภาครัฐแบบอิเล็กทรอนิกส์ใหม่ (</a:t>
            </a:r>
            <a:r>
              <a:rPr lang="en-US" sz="1500" dirty="0"/>
              <a:t>New GFMIS Thai)</a:t>
            </a: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3" name="Chart 2">
                <a:extLst>
                  <a:ext uri="{FF2B5EF4-FFF2-40B4-BE49-F238E27FC236}">
                    <a16:creationId xmlns:a16="http://schemas.microsoft.com/office/drawing/2014/main" id="{C4484F6A-DED5-728A-806B-CC0B4D708899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089622872"/>
                  </p:ext>
                </p:extLst>
              </p:nvPr>
            </p:nvGraphicFramePr>
            <p:xfrm>
              <a:off x="-877215" y="714253"/>
              <a:ext cx="4536269" cy="238305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3" name="Chart 2">
                <a:extLst>
                  <a:ext uri="{FF2B5EF4-FFF2-40B4-BE49-F238E27FC236}">
                    <a16:creationId xmlns:a16="http://schemas.microsoft.com/office/drawing/2014/main" id="{C4484F6A-DED5-728A-806B-CC0B4D70889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877215" y="714253"/>
                <a:ext cx="4536269" cy="2383059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9FD1FD0-977B-255B-69EC-A9CF0EA87AA1}"/>
              </a:ext>
            </a:extLst>
          </p:cNvPr>
          <p:cNvSpPr txBox="1"/>
          <p:nvPr/>
        </p:nvSpPr>
        <p:spPr>
          <a:xfrm>
            <a:off x="2283568" y="1717724"/>
            <a:ext cx="123180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รายจ่ายลงทุน </a:t>
            </a:r>
          </a:p>
          <a:p>
            <a:r>
              <a:rPr lang="th-TH" sz="25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68.70</a:t>
            </a:r>
            <a:r>
              <a:rPr lang="en-US" sz="25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%</a:t>
            </a:r>
            <a:endParaRPr lang="th-TH" sz="25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8D60C2-4DE2-43C8-F02A-BA60C0544ADF}"/>
              </a:ext>
            </a:extLst>
          </p:cNvPr>
          <p:cNvSpPr txBox="1"/>
          <p:nvPr/>
        </p:nvSpPr>
        <p:spPr>
          <a:xfrm>
            <a:off x="159117" y="1576177"/>
            <a:ext cx="123180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20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รายจ่ายประจำ </a:t>
            </a:r>
            <a:endParaRPr lang="en-US" sz="20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  <a:p>
            <a:r>
              <a:rPr lang="en-US" sz="2500" b="1" dirty="0">
                <a:latin typeface="AngsanaUPC" panose="02020603050405020304" pitchFamily="18" charset="-34"/>
                <a:cs typeface="AngsanaUPC" panose="02020603050405020304" pitchFamily="18" charset="-34"/>
              </a:rPr>
              <a:t>   31.30%</a:t>
            </a:r>
            <a:endParaRPr lang="th-TH" sz="2500" b="1" dirty="0">
              <a:latin typeface="AngsanaUPC" panose="02020603050405020304" pitchFamily="18" charset="-34"/>
              <a:cs typeface="AngsanaUPC" panose="02020603050405020304" pitchFamily="18" charset="-34"/>
            </a:endParaRPr>
          </a:p>
        </p:txBody>
      </p:sp>
      <p:pic>
        <p:nvPicPr>
          <p:cNvPr id="4" name="รูปภาพ 3">
            <a:extLst>
              <a:ext uri="{FF2B5EF4-FFF2-40B4-BE49-F238E27FC236}">
                <a16:creationId xmlns:a16="http://schemas.microsoft.com/office/drawing/2014/main" id="{CCB6F0A2-8AE3-4D43-BD43-5A65E10057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6231" y="6293720"/>
            <a:ext cx="1052976" cy="51085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437C1B-1F64-E434-D06D-BF3C88BF37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10419" y="1761303"/>
            <a:ext cx="353502" cy="3640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77357F-0A58-93E7-A4A2-1D613E0B54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0854" y="1486383"/>
            <a:ext cx="468232" cy="48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882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B8A7300-38F7-439A-8411-8648E83A9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906000" cy="6826103"/>
          </a:xfrm>
          <a:prstGeom prst="rect">
            <a:avLst/>
          </a:prstGeom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D47C4A1-BBB0-E0FD-34F4-934070296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6567" y="396340"/>
            <a:ext cx="5831188" cy="165045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80000"/>
              </a:lnSpc>
              <a:tabLst>
                <a:tab pos="914400" algn="l"/>
              </a:tabLst>
              <a:defRPr/>
            </a:pP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รายงานผลการเบิกจ่ายและการใช้จ่ายเงิน</a:t>
            </a:r>
            <a:r>
              <a:rPr lang="th-TH" sz="35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งบประมาณรายจ่ายลงทุน</a:t>
            </a:r>
          </a:p>
          <a:p>
            <a:pPr algn="ctr">
              <a:lnSpc>
                <a:spcPct val="80000"/>
              </a:lnSpc>
              <a:tabLst>
                <a:tab pos="914400" algn="l"/>
              </a:tabLst>
              <a:defRPr/>
            </a:pPr>
            <a:r>
              <a:rPr lang="th-TH" sz="3000" b="1" dirty="0">
                <a:latin typeface="TH SarabunPSK" pitchFamily="34" charset="-34"/>
                <a:cs typeface="TH SarabunPSK" pitchFamily="34" charset="-34"/>
              </a:rPr>
              <a:t>ประจำปีงบประมาณ พ.ศ. 2566 </a:t>
            </a:r>
          </a:p>
          <a:p>
            <a:pPr algn="ctr">
              <a:lnSpc>
                <a:spcPct val="80000"/>
              </a:lnSpc>
              <a:tabLst>
                <a:tab pos="914400" algn="l"/>
              </a:tabLst>
              <a:defRPr/>
            </a:pPr>
            <a:r>
              <a:rPr lang="th-TH" sz="2500" b="1" dirty="0">
                <a:latin typeface="TH SarabunPSK" pitchFamily="34" charset="-34"/>
                <a:cs typeface="TH SarabunPSK" pitchFamily="34" charset="-34"/>
              </a:rPr>
              <a:t>หน่วยงานที่ได้รับจัดสรรงบประมาณตั้งแต่ 10 ล้านบาทขึ้นไป</a:t>
            </a:r>
          </a:p>
        </p:txBody>
      </p:sp>
      <p:sp>
        <p:nvSpPr>
          <p:cNvPr id="7" name="สี่เหลี่ยมผืนผ้า 14">
            <a:extLst>
              <a:ext uri="{FF2B5EF4-FFF2-40B4-BE49-F238E27FC236}">
                <a16:creationId xmlns:a16="http://schemas.microsoft.com/office/drawing/2014/main" id="{B9AA0E7B-2A91-185C-6F3C-AAC54F3D6A32}"/>
              </a:ext>
            </a:extLst>
          </p:cNvPr>
          <p:cNvSpPr/>
          <p:nvPr/>
        </p:nvSpPr>
        <p:spPr>
          <a:xfrm>
            <a:off x="7730122" y="1905323"/>
            <a:ext cx="1314680" cy="373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1600" b="1" dirty="0">
                <a:solidFill>
                  <a:schemeClr val="tx1"/>
                </a:solidFill>
              </a:rPr>
              <a:t>หน่วย </a:t>
            </a:r>
            <a:r>
              <a:rPr lang="en-US" sz="1600" b="1" dirty="0">
                <a:solidFill>
                  <a:schemeClr val="tx1"/>
                </a:solidFill>
              </a:rPr>
              <a:t>: </a:t>
            </a:r>
            <a:r>
              <a:rPr lang="th-TH" sz="1600" b="1" dirty="0">
                <a:solidFill>
                  <a:schemeClr val="tx1"/>
                </a:solidFill>
              </a:rPr>
              <a:t>ล้านบาท</a:t>
            </a:r>
            <a:endParaRPr lang="en-US" sz="1600" b="1" dirty="0">
              <a:solidFill>
                <a:schemeClr val="tx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F7915F-0413-4873-7B2E-F328F3D1C7FD}"/>
              </a:ext>
            </a:extLst>
          </p:cNvPr>
          <p:cNvSpPr txBox="1"/>
          <p:nvPr/>
        </p:nvSpPr>
        <p:spPr>
          <a:xfrm>
            <a:off x="5962161" y="6466117"/>
            <a:ext cx="36025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>
                <a:highlight>
                  <a:srgbClr val="C0C0C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ที่มา :</a:t>
            </a:r>
            <a:r>
              <a:rPr lang="en-US" sz="1500" dirty="0">
                <a:highlight>
                  <a:srgbClr val="C0C0C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 MIS : Financial Analytics</a:t>
            </a:r>
            <a:r>
              <a:rPr lang="th-TH" sz="1500" dirty="0">
                <a:highlight>
                  <a:srgbClr val="C0C0C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  ข้อมูล ณ วันที่ 22 มิถุนายน 2566</a:t>
            </a:r>
            <a:endParaRPr lang="en-US" sz="1500" dirty="0">
              <a:highlight>
                <a:srgbClr val="C0C0C0"/>
              </a:highligh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B19CC53-A18F-A5A8-5181-BED578874A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8174"/>
              </p:ext>
            </p:extLst>
          </p:nvPr>
        </p:nvGraphicFramePr>
        <p:xfrm>
          <a:off x="381870" y="2308351"/>
          <a:ext cx="9070474" cy="4196285"/>
        </p:xfrm>
        <a:graphic>
          <a:graphicData uri="http://schemas.openxmlformats.org/drawingml/2006/table">
            <a:tbl>
              <a:tblPr/>
              <a:tblGrid>
                <a:gridCol w="418599">
                  <a:extLst>
                    <a:ext uri="{9D8B030D-6E8A-4147-A177-3AD203B41FA5}">
                      <a16:colId xmlns:a16="http://schemas.microsoft.com/office/drawing/2014/main" val="2492304602"/>
                    </a:ext>
                  </a:extLst>
                </a:gridCol>
                <a:gridCol w="3068829">
                  <a:extLst>
                    <a:ext uri="{9D8B030D-6E8A-4147-A177-3AD203B41FA5}">
                      <a16:colId xmlns:a16="http://schemas.microsoft.com/office/drawing/2014/main" val="1191751475"/>
                    </a:ext>
                  </a:extLst>
                </a:gridCol>
                <a:gridCol w="798395">
                  <a:extLst>
                    <a:ext uri="{9D8B030D-6E8A-4147-A177-3AD203B41FA5}">
                      <a16:colId xmlns:a16="http://schemas.microsoft.com/office/drawing/2014/main" val="129616431"/>
                    </a:ext>
                  </a:extLst>
                </a:gridCol>
                <a:gridCol w="733647">
                  <a:extLst>
                    <a:ext uri="{9D8B030D-6E8A-4147-A177-3AD203B41FA5}">
                      <a16:colId xmlns:a16="http://schemas.microsoft.com/office/drawing/2014/main" val="2972536110"/>
                    </a:ext>
                  </a:extLst>
                </a:gridCol>
                <a:gridCol w="818707">
                  <a:extLst>
                    <a:ext uri="{9D8B030D-6E8A-4147-A177-3AD203B41FA5}">
                      <a16:colId xmlns:a16="http://schemas.microsoft.com/office/drawing/2014/main" val="3409829760"/>
                    </a:ext>
                  </a:extLst>
                </a:gridCol>
                <a:gridCol w="744279">
                  <a:extLst>
                    <a:ext uri="{9D8B030D-6E8A-4147-A177-3AD203B41FA5}">
                      <a16:colId xmlns:a16="http://schemas.microsoft.com/office/drawing/2014/main" val="3387013722"/>
                    </a:ext>
                  </a:extLst>
                </a:gridCol>
                <a:gridCol w="818707">
                  <a:extLst>
                    <a:ext uri="{9D8B030D-6E8A-4147-A177-3AD203B41FA5}">
                      <a16:colId xmlns:a16="http://schemas.microsoft.com/office/drawing/2014/main" val="3820714170"/>
                    </a:ext>
                  </a:extLst>
                </a:gridCol>
                <a:gridCol w="797441">
                  <a:extLst>
                    <a:ext uri="{9D8B030D-6E8A-4147-A177-3AD203B41FA5}">
                      <a16:colId xmlns:a16="http://schemas.microsoft.com/office/drawing/2014/main" val="3313241023"/>
                    </a:ext>
                  </a:extLst>
                </a:gridCol>
                <a:gridCol w="871870">
                  <a:extLst>
                    <a:ext uri="{9D8B030D-6E8A-4147-A177-3AD203B41FA5}">
                      <a16:colId xmlns:a16="http://schemas.microsoft.com/office/drawing/2014/main" val="1497769169"/>
                    </a:ext>
                  </a:extLst>
                </a:gridCol>
              </a:tblGrid>
              <a:tr h="27714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ลำดับ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th-TH" sz="3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ส่วนราชการ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00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รายจ่ายลงทุน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การเบิกจ่าย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9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การใช้จ่าย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9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6852348"/>
                  </a:ext>
                </a:extLst>
              </a:tr>
              <a:tr h="223392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C0C0C0"/>
                          </a:highlight>
                          <a:latin typeface="Verdana" panose="020B0604030504040204" pitchFamily="34" charset="0"/>
                        </a:rPr>
                        <a:t>(เป้าหมาย 57.00)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C0C0C0"/>
                          </a:highlight>
                          <a:latin typeface="Verdana" panose="020B0604030504040204" pitchFamily="34" charset="0"/>
                        </a:rPr>
                        <a:t>(เป้าหมาย 81.65)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539844"/>
                  </a:ext>
                </a:extLst>
              </a:tr>
              <a:tr h="734641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งบจัดสรร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PO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เบิกจ่าย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ร้อยละ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สูง/ต่ำกว่าเป้าหมาย</a:t>
                      </a:r>
                    </a:p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(มิ.ย.66)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ร้อยละ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สูง/ต่ำกว่าเป้าหมาย</a:t>
                      </a:r>
                    </a:p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(มิ.ย.66)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268545"/>
                  </a:ext>
                </a:extLst>
              </a:tr>
              <a:tr h="28875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แขวงทางหลวงพังงา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286.807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70.588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199.752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69.65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94.26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12.61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048195"/>
                  </a:ext>
                </a:extLst>
              </a:tr>
              <a:tr h="28875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แขวงทางหลวงชนบทพังงา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235.298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78.560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132.216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56.19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-0.81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89.58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7.93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2091612"/>
                  </a:ext>
                </a:extLst>
              </a:tr>
              <a:tr h="28875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สำนักงานส่งเสริมการปกครองท้องถิ่นจังหวัดพังงา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222.480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72.68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117.597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52.86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-4.14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85.56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3.88</a:t>
                      </a:r>
                      <a:endParaRPr lang="en-US" sz="1800" b="0" i="0" u="none" strike="noStrike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906166"/>
                  </a:ext>
                </a:extLst>
              </a:tr>
              <a:tr h="28875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งบประมาณจังหวัด - สำนักงานจังหวัดพังงา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109.568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36.248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19.016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17.36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-39.64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50.44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-31.21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960597"/>
                  </a:ext>
                </a:extLst>
              </a:tr>
              <a:tr h="28875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โครงการชลประทานพังงา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79.165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78.138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98.70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41.70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98.70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17.05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50381"/>
                  </a:ext>
                </a:extLst>
              </a:tr>
              <a:tr h="28875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โรงพยาบาลพังงา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67.566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1.270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-57.00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-79.77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882518"/>
                  </a:ext>
                </a:extLst>
              </a:tr>
              <a:tr h="28875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สำนักงานจังหวัด 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51.156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1.288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0.816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-55.40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-77.54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3730180"/>
                  </a:ext>
                </a:extLst>
              </a:tr>
              <a:tr h="28875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สำนักงานเขตพื้นที่การศึกษาประถมศึกษาพังงา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31.141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6.124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24.046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77.21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20.21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96.88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6816314"/>
                  </a:ext>
                </a:extLst>
              </a:tr>
              <a:tr h="28875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สำนักงานสาธารณสุขจังหวัดพังงา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27.578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14.514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13.012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47.18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-9.82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99.81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18.16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2372207"/>
                  </a:ext>
                </a:extLst>
              </a:tr>
              <a:tr h="28875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องค์การบริหารส่วนจังหวัดพังงา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27.482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27.447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-57.00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99.87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18.22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447105"/>
                  </a:ext>
                </a:extLst>
              </a:tr>
            </a:tbl>
          </a:graphicData>
        </a:graphic>
      </p:graphicFrame>
      <p:sp>
        <p:nvSpPr>
          <p:cNvPr id="12" name="Flowchart: Manual Input 11">
            <a:extLst>
              <a:ext uri="{FF2B5EF4-FFF2-40B4-BE49-F238E27FC236}">
                <a16:creationId xmlns:a16="http://schemas.microsoft.com/office/drawing/2014/main" id="{C342E38C-513A-C7CE-70C9-39FD074770CB}"/>
              </a:ext>
            </a:extLst>
          </p:cNvPr>
          <p:cNvSpPr/>
          <p:nvPr/>
        </p:nvSpPr>
        <p:spPr>
          <a:xfrm>
            <a:off x="381870" y="2092026"/>
            <a:ext cx="2577947" cy="586533"/>
          </a:xfrm>
          <a:prstGeom prst="flowChartManualInput">
            <a:avLst/>
          </a:prstGeom>
          <a:solidFill>
            <a:srgbClr val="0000FF"/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จำนวน 18 หน่วยงาน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EB2D30-5C0A-4811-B71B-21CCAAB397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520" y="657899"/>
            <a:ext cx="786452" cy="926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9302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3141412-2D82-4D89-8ACE-A4AFC2AC33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" y="-1"/>
            <a:ext cx="9906002" cy="686755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FE82F3AD-E53A-2D72-BB97-604BD976A5C8}"/>
              </a:ext>
            </a:extLst>
          </p:cNvPr>
          <p:cNvGrpSpPr/>
          <p:nvPr/>
        </p:nvGrpSpPr>
        <p:grpSpPr>
          <a:xfrm>
            <a:off x="2569378" y="425873"/>
            <a:ext cx="6230072" cy="1650452"/>
            <a:chOff x="2230861" y="185132"/>
            <a:chExt cx="6398173" cy="1650452"/>
          </a:xfrm>
        </p:grpSpPr>
        <p:pic>
          <p:nvPicPr>
            <p:cNvPr id="4" name="Picture 2" descr="ผลการค้นหารูปภาพสำหรับ ตราสัญลักษณ์ กรมบัญชีกลาง">
              <a:extLst>
                <a:ext uri="{FF2B5EF4-FFF2-40B4-BE49-F238E27FC236}">
                  <a16:creationId xmlns:a16="http://schemas.microsoft.com/office/drawing/2014/main" id="{B4956D97-0A94-E9FB-403A-7D5F801D11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0861" y="459187"/>
              <a:ext cx="804892" cy="9280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DD47C4A1-BBB0-E0FD-34F4-934070296A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9266" y="185132"/>
              <a:ext cx="6269768" cy="165045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anchor="ctr">
              <a:spAutoFit/>
            </a:bodyPr>
            <a:lstStyle/>
            <a:p>
              <a:pPr algn="ctr">
                <a:lnSpc>
                  <a:spcPct val="80000"/>
                </a:lnSpc>
                <a:tabLst>
                  <a:tab pos="914400" algn="l"/>
                </a:tabLst>
                <a:defRPr/>
              </a:pPr>
              <a:r>
                <a:rPr lang="th-TH" sz="3500" b="1" dirty="0">
                  <a:latin typeface="TH SarabunPSK" pitchFamily="34" charset="-34"/>
                  <a:cs typeface="TH SarabunPSK" pitchFamily="34" charset="-34"/>
                </a:rPr>
                <a:t>รายงานผลการเบิกจ่ายและการใช้จ่ายเงิน</a:t>
              </a:r>
              <a:r>
                <a:rPr lang="th-TH" sz="3500" b="1" dirty="0">
                  <a:solidFill>
                    <a:srgbClr val="FF0000"/>
                  </a:solidFill>
                  <a:latin typeface="TH SarabunPSK" pitchFamily="34" charset="-34"/>
                  <a:cs typeface="TH SarabunPSK" pitchFamily="34" charset="-34"/>
                </a:rPr>
                <a:t>งบประมาณรายจ่ายลงทุน</a:t>
              </a:r>
            </a:p>
            <a:p>
              <a:pPr algn="ctr">
                <a:lnSpc>
                  <a:spcPct val="80000"/>
                </a:lnSpc>
                <a:tabLst>
                  <a:tab pos="914400" algn="l"/>
                </a:tabLst>
                <a:defRPr/>
              </a:pPr>
              <a:r>
                <a:rPr lang="th-TH" sz="3000" b="1" dirty="0">
                  <a:latin typeface="TH SarabunPSK" pitchFamily="34" charset="-34"/>
                  <a:cs typeface="TH SarabunPSK" pitchFamily="34" charset="-34"/>
                </a:rPr>
                <a:t>ประจำปีงบประมาณ พ.ศ. 2566 </a:t>
              </a:r>
            </a:p>
            <a:p>
              <a:pPr algn="ctr">
                <a:lnSpc>
                  <a:spcPct val="80000"/>
                </a:lnSpc>
                <a:tabLst>
                  <a:tab pos="914400" algn="l"/>
                </a:tabLst>
                <a:defRPr/>
              </a:pPr>
              <a:r>
                <a:rPr lang="th-TH" sz="2500" b="1" dirty="0">
                  <a:latin typeface="TH SarabunPSK" pitchFamily="34" charset="-34"/>
                  <a:cs typeface="TH SarabunPSK" pitchFamily="34" charset="-34"/>
                </a:rPr>
                <a:t>หน่วยงานที่ได้รับจัดสรรงบประมาณตั้งแต่ 10 ล้านบาทขึ้นไป</a:t>
              </a:r>
            </a:p>
          </p:txBody>
        </p:sp>
      </p:grpSp>
      <p:sp>
        <p:nvSpPr>
          <p:cNvPr id="7" name="สี่เหลี่ยมผืนผ้า 14">
            <a:extLst>
              <a:ext uri="{FF2B5EF4-FFF2-40B4-BE49-F238E27FC236}">
                <a16:creationId xmlns:a16="http://schemas.microsoft.com/office/drawing/2014/main" id="{B9AA0E7B-2A91-185C-6F3C-AAC54F3D6A32}"/>
              </a:ext>
            </a:extLst>
          </p:cNvPr>
          <p:cNvSpPr/>
          <p:nvPr/>
        </p:nvSpPr>
        <p:spPr>
          <a:xfrm>
            <a:off x="7977576" y="2019039"/>
            <a:ext cx="1530449" cy="373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1600" b="1" dirty="0">
                <a:solidFill>
                  <a:schemeClr val="tx1"/>
                </a:solidFill>
              </a:rPr>
              <a:t>หน่วย </a:t>
            </a:r>
            <a:r>
              <a:rPr lang="en-US" sz="1600" b="1" dirty="0">
                <a:solidFill>
                  <a:schemeClr val="tx1"/>
                </a:solidFill>
              </a:rPr>
              <a:t>: </a:t>
            </a:r>
            <a:r>
              <a:rPr lang="th-TH" sz="1600" b="1" dirty="0">
                <a:solidFill>
                  <a:schemeClr val="tx1"/>
                </a:solidFill>
              </a:rPr>
              <a:t>ล้านบาท</a:t>
            </a:r>
            <a:endParaRPr lang="en-US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F05EEF5-65B3-6E2C-2C86-3F24D06293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378258"/>
              </p:ext>
            </p:extLst>
          </p:nvPr>
        </p:nvGraphicFramePr>
        <p:xfrm>
          <a:off x="641006" y="2350380"/>
          <a:ext cx="8741988" cy="3971099"/>
        </p:xfrm>
        <a:graphic>
          <a:graphicData uri="http://schemas.openxmlformats.org/drawingml/2006/table">
            <a:tbl>
              <a:tblPr/>
              <a:tblGrid>
                <a:gridCol w="524959">
                  <a:extLst>
                    <a:ext uri="{9D8B030D-6E8A-4147-A177-3AD203B41FA5}">
                      <a16:colId xmlns:a16="http://schemas.microsoft.com/office/drawing/2014/main" val="4260548712"/>
                    </a:ext>
                  </a:extLst>
                </a:gridCol>
                <a:gridCol w="3246070">
                  <a:extLst>
                    <a:ext uri="{9D8B030D-6E8A-4147-A177-3AD203B41FA5}">
                      <a16:colId xmlns:a16="http://schemas.microsoft.com/office/drawing/2014/main" val="2356464936"/>
                    </a:ext>
                  </a:extLst>
                </a:gridCol>
                <a:gridCol w="776176">
                  <a:extLst>
                    <a:ext uri="{9D8B030D-6E8A-4147-A177-3AD203B41FA5}">
                      <a16:colId xmlns:a16="http://schemas.microsoft.com/office/drawing/2014/main" val="931757628"/>
                    </a:ext>
                  </a:extLst>
                </a:gridCol>
                <a:gridCol w="643509">
                  <a:extLst>
                    <a:ext uri="{9D8B030D-6E8A-4147-A177-3AD203B41FA5}">
                      <a16:colId xmlns:a16="http://schemas.microsoft.com/office/drawing/2014/main" val="2688202905"/>
                    </a:ext>
                  </a:extLst>
                </a:gridCol>
                <a:gridCol w="680484">
                  <a:extLst>
                    <a:ext uri="{9D8B030D-6E8A-4147-A177-3AD203B41FA5}">
                      <a16:colId xmlns:a16="http://schemas.microsoft.com/office/drawing/2014/main" val="1487847149"/>
                    </a:ext>
                  </a:extLst>
                </a:gridCol>
                <a:gridCol w="637953">
                  <a:extLst>
                    <a:ext uri="{9D8B030D-6E8A-4147-A177-3AD203B41FA5}">
                      <a16:colId xmlns:a16="http://schemas.microsoft.com/office/drawing/2014/main" val="1546554695"/>
                    </a:ext>
                  </a:extLst>
                </a:gridCol>
                <a:gridCol w="786809">
                  <a:extLst>
                    <a:ext uri="{9D8B030D-6E8A-4147-A177-3AD203B41FA5}">
                      <a16:colId xmlns:a16="http://schemas.microsoft.com/office/drawing/2014/main" val="1652336999"/>
                    </a:ext>
                  </a:extLst>
                </a:gridCol>
                <a:gridCol w="669852">
                  <a:extLst>
                    <a:ext uri="{9D8B030D-6E8A-4147-A177-3AD203B41FA5}">
                      <a16:colId xmlns:a16="http://schemas.microsoft.com/office/drawing/2014/main" val="3541178101"/>
                    </a:ext>
                  </a:extLst>
                </a:gridCol>
                <a:gridCol w="776176">
                  <a:extLst>
                    <a:ext uri="{9D8B030D-6E8A-4147-A177-3AD203B41FA5}">
                      <a16:colId xmlns:a16="http://schemas.microsoft.com/office/drawing/2014/main" val="1981076623"/>
                    </a:ext>
                  </a:extLst>
                </a:gridCol>
              </a:tblGrid>
              <a:tr h="312892">
                <a:tc rowSpan="3">
                  <a:txBody>
                    <a:bodyPr/>
                    <a:lstStyle/>
                    <a:p>
                      <a:pPr algn="ctr" fontAlgn="ctr"/>
                      <a:endParaRPr lang="th-TH" sz="16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algn="ctr" fontAlgn="ctr"/>
                      <a:endParaRPr lang="th-TH" sz="16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ลำดับ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0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endParaRPr lang="th-TH" sz="30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algn="ctr" fontAlgn="ctr"/>
                      <a:r>
                        <a:rPr lang="th-TH" sz="3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ส่วนราชการ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00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รายจ่ายลงทุน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00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การเบิกจ่าย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9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9700"/>
                          </a:highlight>
                          <a:latin typeface="Verdana" panose="020B0604030504040204" pitchFamily="34" charset="0"/>
                        </a:rPr>
                        <a:t>การใช้จ่าย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9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345908"/>
                  </a:ext>
                </a:extLst>
              </a:tr>
              <a:tr h="279293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C0C0C0"/>
                          </a:highlight>
                          <a:latin typeface="Verdana" panose="020B0604030504040204" pitchFamily="34" charset="0"/>
                        </a:rPr>
                        <a:t>(เป้าหมาย 57.00)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t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C0C0C0"/>
                          </a:highlight>
                          <a:latin typeface="Verdana" panose="020B0604030504040204" pitchFamily="34" charset="0"/>
                        </a:rPr>
                        <a:t>(เป้าหมาย 81.65)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7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9753409"/>
                  </a:ext>
                </a:extLst>
              </a:tr>
              <a:tr h="693287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งบจัดสรร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PO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เบิกจ่าย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ร้อยละ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สูง/ต่ำกว่าเป้าหมาย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cs typeface="+mj-cs"/>
                      </a:endParaRPr>
                    </a:p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(มิ.ย.66)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ร้อยละ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สูง/ต่ำกว่าเป้าหมาย</a:t>
                      </a:r>
                    </a:p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cs typeface="+mj-cs"/>
                        </a:rPr>
                        <a:t>(มิ.ย.66)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E0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399651"/>
                  </a:ext>
                </a:extLst>
              </a:tr>
              <a:tr h="32549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ตำรวจภูธรจังหวัดพังงา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26.828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8.575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1.513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-51.36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37.60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-44.05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6385336"/>
                  </a:ext>
                </a:extLst>
              </a:tr>
              <a:tr h="32549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สำนักงานที่ดินจังหวัดพังงา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18.110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0.580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-53.79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-78.44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411329"/>
                  </a:ext>
                </a:extLst>
              </a:tr>
              <a:tr h="32549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สำนักงานเขตพื้นที่การศึกษามัธยมศึกษาพังงา ภูเก็ต ระนอง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17.230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9.687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6.390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37.08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-19.92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93.30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789660"/>
                  </a:ext>
                </a:extLst>
              </a:tr>
              <a:tr h="357999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วิทยาลัยการอาชีพตะกั่วป่า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16.695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11.350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4.746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28.43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-28.57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96.41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14.76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6388254"/>
                  </a:ext>
                </a:extLst>
              </a:tr>
              <a:tr h="32549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โรงพยาบาลตะกั่วป่า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12.285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-57.00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-81.65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9208490"/>
                  </a:ext>
                </a:extLst>
              </a:tr>
              <a:tr h="32549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เทศบาลเมืองพังงา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11.463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5.255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-57.00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45.84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-35.81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1280000"/>
                  </a:ext>
                </a:extLst>
              </a:tr>
              <a:tr h="32549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วิทยาลัยเทคนิคพังงา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11.000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0.990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th-TH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-57.00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-72.65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99631"/>
                  </a:ext>
                </a:extLst>
              </a:tr>
              <a:tr h="325491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ฐานทัพเรือพังงา ทัพเรือภาคที่ 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10.693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1.999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6.607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61.79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80.49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-1.16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787456"/>
                  </a:ext>
                </a:extLst>
              </a:tr>
            </a:tbl>
          </a:graphicData>
        </a:graphic>
      </p:graphicFrame>
      <p:sp>
        <p:nvSpPr>
          <p:cNvPr id="6" name="Flowchart: Manual Input 5">
            <a:extLst>
              <a:ext uri="{FF2B5EF4-FFF2-40B4-BE49-F238E27FC236}">
                <a16:creationId xmlns:a16="http://schemas.microsoft.com/office/drawing/2014/main" id="{59ABE7A0-DD2E-7413-A52D-CF34157188BE}"/>
              </a:ext>
            </a:extLst>
          </p:cNvPr>
          <p:cNvSpPr/>
          <p:nvPr/>
        </p:nvSpPr>
        <p:spPr>
          <a:xfrm>
            <a:off x="523006" y="2240266"/>
            <a:ext cx="3114845" cy="586533"/>
          </a:xfrm>
          <a:prstGeom prst="flowChartManualInput">
            <a:avLst/>
          </a:prstGeom>
          <a:solidFill>
            <a:srgbClr val="0000FF"/>
          </a:solidFill>
          <a:ln>
            <a:noFill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จำนวน 18 หน่วยงาน (ต่อ)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CA8B0A-38A7-4028-8F7D-0E838E793D28}"/>
              </a:ext>
            </a:extLst>
          </p:cNvPr>
          <p:cNvSpPr txBox="1"/>
          <p:nvPr/>
        </p:nvSpPr>
        <p:spPr>
          <a:xfrm>
            <a:off x="5983426" y="6329655"/>
            <a:ext cx="360251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500" dirty="0">
                <a:highlight>
                  <a:srgbClr val="C0C0C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ที่มา :</a:t>
            </a:r>
            <a:r>
              <a:rPr lang="en-US" sz="1500" dirty="0">
                <a:highlight>
                  <a:srgbClr val="C0C0C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 MIS : Financial Analytics</a:t>
            </a:r>
            <a:r>
              <a:rPr lang="th-TH" sz="1500" dirty="0">
                <a:highlight>
                  <a:srgbClr val="C0C0C0"/>
                </a:highlight>
                <a:latin typeface="Angsana New" panose="02020603050405020304" pitchFamily="18" charset="-34"/>
                <a:cs typeface="Angsana New" panose="02020603050405020304" pitchFamily="18" charset="-34"/>
              </a:rPr>
              <a:t>  ข้อมูล ณ วันที่ 22 มิถุนายน 2566</a:t>
            </a:r>
            <a:endParaRPr lang="en-US" sz="1500" dirty="0">
              <a:highlight>
                <a:srgbClr val="C0C0C0"/>
              </a:highlight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49838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CF8BF133-671C-4185-AA13-27BE2EF29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6" y="-24376"/>
            <a:ext cx="9909736" cy="6895344"/>
          </a:xfrm>
          <a:prstGeom prst="rect">
            <a:avLst/>
          </a:prstGeom>
        </p:spPr>
      </p:pic>
      <p:sp>
        <p:nvSpPr>
          <p:cNvPr id="5" name="สี่เหลี่ยมผืนผ้า 4"/>
          <p:cNvSpPr/>
          <p:nvPr/>
        </p:nvSpPr>
        <p:spPr>
          <a:xfrm>
            <a:off x="-3736" y="-37344"/>
            <a:ext cx="9906001" cy="6895344"/>
          </a:xfrm>
          <a:prstGeom prst="rect">
            <a:avLst/>
          </a:prstGeom>
          <a:solidFill>
            <a:srgbClr val="F2F2F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24" name="กล่องข้อความ 27">
            <a:extLst>
              <a:ext uri="{FF2B5EF4-FFF2-40B4-BE49-F238E27FC236}">
                <a16:creationId xmlns:a16="http://schemas.microsoft.com/office/drawing/2014/main" id="{7273028C-8641-76FD-0771-3CE6ECE1A8AC}"/>
              </a:ext>
            </a:extLst>
          </p:cNvPr>
          <p:cNvSpPr txBox="1"/>
          <p:nvPr/>
        </p:nvSpPr>
        <p:spPr>
          <a:xfrm>
            <a:off x="233432" y="3908639"/>
            <a:ext cx="4453835" cy="286232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สำนักงานป้องกันและบรรเทาสาธารณภัยจังหวัดพังงา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โครงการชลประทานพังงา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โรงพยาบาลพังงา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แขวงทางหลวงชนบทพังงา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วิทยาลัยการอาชีพตะกั่วป่า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สำนักงานศึกษาธิการจังหวัดพังงา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สำนักงานสาธารณสุขจังหวัดพังงา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ศูนย์การศึกษาพิเศษประจำจังหวัดพังงา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ที่ทำการปกครองจังหวัดพังงา</a:t>
            </a:r>
          </a:p>
        </p:txBody>
      </p:sp>
      <p:sp>
        <p:nvSpPr>
          <p:cNvPr id="3" name="ตัวแทนหมายเลขสไลด์ 2"/>
          <p:cNvSpPr>
            <a:spLocks noGrp="1"/>
          </p:cNvSpPr>
          <p:nvPr>
            <p:ph type="sldNum" sz="quarter" idx="12"/>
          </p:nvPr>
        </p:nvSpPr>
        <p:spPr>
          <a:xfrm>
            <a:off x="9306781" y="6425996"/>
            <a:ext cx="411626" cy="365125"/>
          </a:xfrm>
        </p:spPr>
        <p:txBody>
          <a:bodyPr/>
          <a:lstStyle/>
          <a:p>
            <a:pPr>
              <a:defRPr/>
            </a:pPr>
            <a:fld id="{906E1514-983F-408F-ABC0-7DFCF8634602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7</a:t>
            </a:fld>
            <a:endParaRPr lang="en-US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7998202" y="1500974"/>
            <a:ext cx="1395285" cy="272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1800" b="1" dirty="0">
                <a:solidFill>
                  <a:srgbClr val="0000FF"/>
                </a:solidFill>
              </a:rPr>
              <a:t>หน่วย </a:t>
            </a:r>
            <a:r>
              <a:rPr lang="en-US" sz="1800" b="1" dirty="0">
                <a:solidFill>
                  <a:srgbClr val="0000FF"/>
                </a:solidFill>
              </a:rPr>
              <a:t>: </a:t>
            </a:r>
            <a:r>
              <a:rPr lang="th-TH" sz="1800" b="1" dirty="0">
                <a:solidFill>
                  <a:srgbClr val="0000FF"/>
                </a:solidFill>
              </a:rPr>
              <a:t>ล้านบาท</a:t>
            </a:r>
            <a:endParaRPr lang="en-US" sz="1800" b="1" dirty="0">
              <a:solidFill>
                <a:srgbClr val="0000FF"/>
              </a:solidFill>
            </a:endParaRPr>
          </a:p>
        </p:txBody>
      </p:sp>
      <p:graphicFrame>
        <p:nvGraphicFramePr>
          <p:cNvPr id="44094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522190"/>
              </p:ext>
            </p:extLst>
          </p:nvPr>
        </p:nvGraphicFramePr>
        <p:xfrm>
          <a:off x="529583" y="1763099"/>
          <a:ext cx="8889838" cy="1173464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20115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24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0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47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0574">
                  <a:extLst>
                    <a:ext uri="{9D8B030D-6E8A-4147-A177-3AD203B41FA5}">
                      <a16:colId xmlns:a16="http://schemas.microsoft.com/office/drawing/2014/main" val="267704642"/>
                    </a:ext>
                  </a:extLst>
                </a:gridCol>
              </a:tblGrid>
              <a:tr h="546068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u="none" strike="noStrike" cap="none" normalizeH="0" baseline="0" dirty="0">
                          <a:ln>
                            <a:noFill/>
                          </a:ln>
                          <a:solidFill>
                            <a:srgbClr val="0C387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ปีงบประมาณ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C387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u="none" strike="noStrike" cap="none" normalizeH="0" baseline="0" dirty="0">
                          <a:ln>
                            <a:noFill/>
                          </a:ln>
                          <a:solidFill>
                            <a:srgbClr val="0C387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จำนวนเงินที่ขอกัน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C387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u="none" strike="noStrike" cap="none" normalizeH="0" baseline="0" dirty="0">
                          <a:ln>
                            <a:noFill/>
                          </a:ln>
                          <a:solidFill>
                            <a:srgbClr val="0C387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เบิกจ่าย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C387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C387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ร้อยละ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C387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/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3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C387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SarabunPSK" pitchFamily="34" charset="-34"/>
                          <a:cs typeface="TH SarabunPSK" pitchFamily="34" charset="-34"/>
                        </a:rPr>
                        <a:t>คงเหลือ</a:t>
                      </a:r>
                      <a:endParaRPr kumimoji="0" lang="en-US" sz="3300" b="1" i="0" u="none" strike="noStrike" cap="none" normalizeH="0" baseline="0" dirty="0">
                        <a:ln>
                          <a:noFill/>
                        </a:ln>
                        <a:solidFill>
                          <a:srgbClr val="0C387F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SarabunPSK" pitchFamily="34" charset="-34"/>
                        <a:cs typeface="TH SarabunPSK" pitchFamily="34" charset="-34"/>
                      </a:endParaRPr>
                    </a:p>
                  </a:txBody>
                  <a:tcPr marL="91429" marR="91429" marT="45716" marB="45716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067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h-TH" sz="32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2565</a:t>
                      </a:r>
                      <a:endParaRPr kumimoji="0" lang="en-US" sz="3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1429" marR="91429" marT="45716" marB="45716" anchor="ctr" horzOverflow="overflow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434.00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302</a:t>
                      </a:r>
                      <a:r>
                        <a:rPr lang="en-US" sz="3200" b="1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.</a:t>
                      </a:r>
                      <a:r>
                        <a:rPr lang="th-TH" sz="3200" b="1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07</a:t>
                      </a:r>
                      <a:endParaRPr lang="th-TH" sz="32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69</a:t>
                      </a:r>
                      <a:r>
                        <a:rPr lang="en-US" sz="32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.</a:t>
                      </a:r>
                      <a:r>
                        <a:rPr lang="th-TH" sz="3200" b="1" i="0" u="none" strike="noStrike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60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1" u="none" strike="noStrike" dirty="0"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</a:t>
                      </a:r>
                      <a:r>
                        <a:rPr lang="th-TH" sz="3200" b="1" u="none" strike="noStrike" dirty="0"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31</a:t>
                      </a:r>
                      <a:r>
                        <a:rPr lang="en-US" sz="3200" b="1" u="none" strike="noStrike" dirty="0"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.</a:t>
                      </a:r>
                      <a:r>
                        <a:rPr lang="th-TH" sz="3200" b="1" u="none" strike="noStrike" dirty="0">
                          <a:solidFill>
                            <a:srgbClr val="FF33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93</a:t>
                      </a:r>
                      <a:endParaRPr lang="th-TH" sz="3200" b="1" i="0" u="none" strike="noStrike" dirty="0">
                        <a:solidFill>
                          <a:srgbClr val="FF33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" name="สี่เหลี่ยมผืนผ้ามุมมน 10"/>
          <p:cNvSpPr/>
          <p:nvPr/>
        </p:nvSpPr>
        <p:spPr>
          <a:xfrm>
            <a:off x="206062" y="219011"/>
            <a:ext cx="9427335" cy="128367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2" name="Picture 2" descr="ผลการค้นหารูปภาพสำหรับ ตราสัญลักษณ์ กรมบัญชีกลาง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238" y="321182"/>
            <a:ext cx="936104" cy="1079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381539AA-50FE-E6B9-E914-63A883A611C6}"/>
              </a:ext>
            </a:extLst>
          </p:cNvPr>
          <p:cNvGrpSpPr/>
          <p:nvPr/>
        </p:nvGrpSpPr>
        <p:grpSpPr>
          <a:xfrm>
            <a:off x="594238" y="2854406"/>
            <a:ext cx="2776173" cy="1015666"/>
            <a:chOff x="-415000" y="1978424"/>
            <a:chExt cx="2791245" cy="1015666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F2F1E46-121D-2D77-5F89-9D0E60EC826A}"/>
                </a:ext>
              </a:extLst>
            </p:cNvPr>
            <p:cNvSpPr/>
            <p:nvPr/>
          </p:nvSpPr>
          <p:spPr>
            <a:xfrm>
              <a:off x="-302829" y="2124926"/>
              <a:ext cx="2679074" cy="869164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rgbClr val="FBDE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500" dirty="0"/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802CC05-FA06-E49F-0B00-334402E13D0D}"/>
                </a:ext>
              </a:extLst>
            </p:cNvPr>
            <p:cNvGrpSpPr/>
            <p:nvPr/>
          </p:nvGrpSpPr>
          <p:grpSpPr>
            <a:xfrm>
              <a:off x="-415000" y="1978424"/>
              <a:ext cx="2679078" cy="920181"/>
              <a:chOff x="-95945" y="1978424"/>
              <a:chExt cx="2480943" cy="920181"/>
            </a:xfrm>
          </p:grpSpPr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0DA1D111-21E6-4F85-8345-65002880C3D3}"/>
                  </a:ext>
                </a:extLst>
              </p:cNvPr>
              <p:cNvSpPr/>
              <p:nvPr/>
            </p:nvSpPr>
            <p:spPr>
              <a:xfrm>
                <a:off x="-95945" y="1978424"/>
                <a:ext cx="2480943" cy="920181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500" dirty="0"/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82907E5-0192-42A8-916A-482DAB495F1F}"/>
                  </a:ext>
                </a:extLst>
              </p:cNvPr>
              <p:cNvSpPr txBox="1"/>
              <p:nvPr/>
            </p:nvSpPr>
            <p:spPr>
              <a:xfrm>
                <a:off x="297067" y="2003782"/>
                <a:ext cx="1776103" cy="8771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th-TH" sz="2500" b="1" dirty="0">
                    <a:solidFill>
                      <a:schemeClr val="tx2">
                        <a:lumMod val="75000"/>
                      </a:schemeClr>
                    </a:solidFill>
                  </a:rPr>
                  <a:t>เบิกจ่ายแล้วเสร็จ</a:t>
                </a:r>
              </a:p>
              <a:p>
                <a:pPr algn="ctr"/>
                <a:r>
                  <a:rPr lang="th-TH" sz="2600" b="1" dirty="0">
                    <a:solidFill>
                      <a:schemeClr val="tx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21</a:t>
                </a:r>
                <a:r>
                  <a:rPr lang="en-US" sz="2600" b="1" dirty="0">
                    <a:solidFill>
                      <a:schemeClr val="tx2">
                        <a:lumMod val="7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 </a:t>
                </a:r>
                <a:r>
                  <a:rPr lang="th-TH" sz="2200" b="1" dirty="0">
                    <a:solidFill>
                      <a:schemeClr val="tx2">
                        <a:lumMod val="75000"/>
                      </a:schemeClr>
                    </a:solidFill>
                  </a:rPr>
                  <a:t>หน่วยงาน</a:t>
                </a:r>
              </a:p>
            </p:txBody>
          </p:sp>
        </p:grpSp>
      </p:grpSp>
      <p:sp>
        <p:nvSpPr>
          <p:cNvPr id="25" name="Rectangle 3">
            <a:extLst>
              <a:ext uri="{FF2B5EF4-FFF2-40B4-BE49-F238E27FC236}">
                <a16:creationId xmlns:a16="http://schemas.microsoft.com/office/drawing/2014/main" id="{FC5935AB-645D-4EC7-C572-BA211C064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0342" y="177658"/>
            <a:ext cx="7329826" cy="14157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tabLst>
                <a:tab pos="914400" algn="l"/>
                <a:tab pos="6011863" algn="l"/>
              </a:tabLst>
              <a:defRPr/>
            </a:pPr>
            <a:r>
              <a:rPr lang="th-TH" sz="4300" b="1" dirty="0">
                <a:latin typeface="TH SarabunPSK" pitchFamily="34" charset="-34"/>
                <a:cs typeface="TH SarabunPSK" pitchFamily="34" charset="-34"/>
              </a:rPr>
              <a:t>หน่วยงานที่ขอกันเงินไว้เบิกเหลื่อมปี พ.ศ. </a:t>
            </a:r>
            <a:r>
              <a:rPr lang="en-US" sz="4300" b="1" dirty="0">
                <a:latin typeface="TH SarabunPSK" pitchFamily="34" charset="-34"/>
                <a:cs typeface="TH SarabunPSK" pitchFamily="34" charset="-34"/>
              </a:rPr>
              <a:t>2565</a:t>
            </a:r>
            <a:endParaRPr lang="th-TH" sz="4300" b="1" dirty="0">
              <a:latin typeface="TH SarabunPSK" pitchFamily="34" charset="-34"/>
              <a:cs typeface="TH SarabunPSK" pitchFamily="34" charset="-34"/>
            </a:endParaRPr>
          </a:p>
          <a:p>
            <a:pPr algn="ctr">
              <a:tabLst>
                <a:tab pos="914400" algn="l"/>
              </a:tabLst>
              <a:defRPr/>
            </a:pPr>
            <a:r>
              <a:rPr lang="th-TH" sz="4300" b="1" dirty="0">
                <a:latin typeface="TH SarabunPSK" pitchFamily="34" charset="-34"/>
                <a:cs typeface="TH SarabunPSK" pitchFamily="34" charset="-34"/>
              </a:rPr>
              <a:t>ของจังหวัดพังงา </a:t>
            </a:r>
            <a:r>
              <a:rPr lang="th-TH" sz="4300" b="1" dirty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มีทั้งสิ้น </a:t>
            </a:r>
            <a:r>
              <a:rPr lang="en-US" sz="4300" b="1" dirty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28 </a:t>
            </a:r>
            <a:r>
              <a:rPr lang="th-TH" sz="4300" b="1" dirty="0">
                <a:solidFill>
                  <a:srgbClr val="00B050"/>
                </a:solidFill>
                <a:latin typeface="TH SarabunPSK" pitchFamily="34" charset="-34"/>
                <a:cs typeface="TH SarabunPSK" pitchFamily="34" charset="-34"/>
              </a:rPr>
              <a:t>หน่วยงาน</a:t>
            </a:r>
          </a:p>
        </p:txBody>
      </p:sp>
      <p:sp>
        <p:nvSpPr>
          <p:cNvPr id="9" name="กล่องข้อความ 27">
            <a:extLst>
              <a:ext uri="{FF2B5EF4-FFF2-40B4-BE49-F238E27FC236}">
                <a16:creationId xmlns:a16="http://schemas.microsoft.com/office/drawing/2014/main" id="{D60EBD0D-7E10-09EE-5147-0785BF9074FB}"/>
              </a:ext>
            </a:extLst>
          </p:cNvPr>
          <p:cNvSpPr txBox="1"/>
          <p:nvPr/>
        </p:nvSpPr>
        <p:spPr>
          <a:xfrm>
            <a:off x="4628423" y="3031570"/>
            <a:ext cx="4453835" cy="378565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สำนักงานเขตพื้นที่การศึกษาประถมศึกษาพังงา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สำนักงานการท่องเที่ยวและกีฬาจังหวัดพังงา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สำนักงานโยธา</a:t>
            </a:r>
            <a:r>
              <a:rPr lang="th-TH" sz="20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ธิ</a:t>
            </a: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การและผังเมืองจังหวัดพังงา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วิทยาลัยเกษตรและเทคโนโลยีพังงา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สำนักงานปศุสัตว์จังหวัดพังงา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สำนักงานวัฒนธรรมจังหวัดพังงา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สำนักงานเกษตรจังหวัดพังงา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สำนักงานการปฏิรูปที่ดินจังหวัดพังงา</a:t>
            </a:r>
            <a:endParaRPr lang="en-US" sz="20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เทศบาลเมืองตะกั่วป่า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โรงเรียนราชประชานุเคราะห์ 35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แขวงทางหลวงพังงา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h-TH" sz="2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วิทยาลัยเทคนิคพังงา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0D2714-9D7E-4660-819B-0422300778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556" b="94444" l="10000" r="90000">
                        <a14:foregroundMark x1="20556" y1="28056" x2="22222" y2="13611"/>
                        <a14:foregroundMark x1="22222" y1="13611" x2="22222" y2="26389"/>
                        <a14:foregroundMark x1="22778" y1="21111" x2="29722" y2="21944"/>
                        <a14:foregroundMark x1="23889" y1="17778" x2="24722" y2="9444"/>
                        <a14:foregroundMark x1="19167" y1="17500" x2="19444" y2="21944"/>
                        <a14:foregroundMark x1="17778" y1="20833" x2="17500" y2="17500"/>
                        <a14:foregroundMark x1="44167" y1="13611" x2="43611" y2="13889"/>
                        <a14:foregroundMark x1="39722" y1="8611" x2="39167" y2="5833"/>
                        <a14:foregroundMark x1="77222" y1="27500" x2="75556" y2="11389"/>
                        <a14:foregroundMark x1="75556" y1="11389" x2="82222" y2="25278"/>
                        <a14:foregroundMark x1="82222" y1="25278" x2="78056" y2="28333"/>
                        <a14:foregroundMark x1="82500" y1="18611" x2="82222" y2="24722"/>
                        <a14:foregroundMark x1="40278" y1="50833" x2="57778" y2="49722"/>
                        <a14:foregroundMark x1="57778" y1="49722" x2="46944" y2="58333"/>
                        <a14:foregroundMark x1="46944" y1="58333" x2="43611" y2="52778"/>
                        <a14:foregroundMark x1="47222" y1="42778" x2="54444" y2="40833"/>
                        <a14:foregroundMark x1="55000" y1="42778" x2="46389" y2="43333"/>
                        <a14:foregroundMark x1="53889" y1="85556" x2="66944" y2="93889"/>
                        <a14:foregroundMark x1="66944" y1="93889" x2="60000" y2="85833"/>
                        <a14:foregroundMark x1="63333" y1="91111" x2="65833" y2="92222"/>
                        <a14:foregroundMark x1="64722" y1="92222" x2="72778" y2="88611"/>
                        <a14:foregroundMark x1="45556" y1="93889" x2="26389" y2="94444"/>
                        <a14:foregroundMark x1="26389" y1="94444" x2="32778" y2="92500"/>
                        <a14:foregroundMark x1="32778" y1="92500" x2="31667" y2="91111"/>
                        <a14:foregroundMark x1="31667" y1="91111" x2="30000" y2="90556"/>
                        <a14:foregroundMark x1="25833" y1="62778" x2="26667" y2="78056"/>
                        <a14:foregroundMark x1="26667" y1="78056" x2="28333" y2="63611"/>
                        <a14:foregroundMark x1="28333" y1="63611" x2="28333" y2="63611"/>
                        <a14:foregroundMark x1="73056" y1="61944" x2="64444" y2="75833"/>
                        <a14:foregroundMark x1="64444" y1="75833" x2="76944" y2="67222"/>
                        <a14:foregroundMark x1="76944" y1="67222" x2="73889" y2="60556"/>
                        <a14:foregroundMark x1="71389" y1="47778" x2="83333" y2="39167"/>
                        <a14:foregroundMark x1="83333" y1="39167" x2="71389" y2="46111"/>
                        <a14:foregroundMark x1="71389" y1="46111" x2="71389" y2="46111"/>
                        <a14:foregroundMark x1="17222" y1="38056" x2="26389" y2="49167"/>
                        <a14:foregroundMark x1="26389" y1="49167" x2="16944" y2="39167"/>
                        <a14:foregroundMark x1="25000" y1="88333" x2="28611" y2="891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08780" y="3900525"/>
            <a:ext cx="2477892" cy="247789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B85FC49-00DF-4657-AF75-AEA06D0DBF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39167" y1="80000" x2="48611" y2="80278"/>
                        <a14:backgroundMark x1="28611" y1="45278" x2="38056" y2="55833"/>
                        <a14:backgroundMark x1="38056" y1="55833" x2="51667" y2="52222"/>
                        <a14:backgroundMark x1="51667" y1="52222" x2="74167" y2="15556"/>
                        <a14:backgroundMark x1="81389" y1="39722" x2="51944" y2="81389"/>
                        <a14:backgroundMark x1="39507" y1="79475" x2="33889" y2="78611"/>
                        <a14:backgroundMark x1="51944" y1="81389" x2="48258" y2="808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458181"/>
            <a:ext cx="1450458" cy="1450458"/>
          </a:xfrm>
          <a:prstGeom prst="rect">
            <a:avLst/>
          </a:prstGeom>
        </p:spPr>
      </p:pic>
      <p:sp>
        <p:nvSpPr>
          <p:cNvPr id="20" name="TextBox 12">
            <a:extLst>
              <a:ext uri="{FF2B5EF4-FFF2-40B4-BE49-F238E27FC236}">
                <a16:creationId xmlns:a16="http://schemas.microsoft.com/office/drawing/2014/main" id="{BC5D82AD-A4AD-4CCA-9D7B-6F18E48CF4C4}"/>
              </a:ext>
            </a:extLst>
          </p:cNvPr>
          <p:cNvSpPr txBox="1"/>
          <p:nvPr/>
        </p:nvSpPr>
        <p:spPr>
          <a:xfrm>
            <a:off x="7186321" y="6263224"/>
            <a:ext cx="2146065" cy="55399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ที่มา :</a:t>
            </a:r>
            <a:r>
              <a:rPr lang="en-US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 MIS : Financial Analytics</a:t>
            </a:r>
            <a:r>
              <a:rPr lang="th-TH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</a:p>
          <a:p>
            <a:r>
              <a:rPr lang="th-TH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 ณ วันที่ 22 มิถุนายน 2566</a:t>
            </a:r>
            <a:endParaRPr lang="en-US" sz="15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80332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รูปภาพ 5">
            <a:extLst>
              <a:ext uri="{FF2B5EF4-FFF2-40B4-BE49-F238E27FC236}">
                <a16:creationId xmlns:a16="http://schemas.microsoft.com/office/drawing/2014/main" id="{0DB2DDD0-F45A-4E87-A740-CDA16BF9FC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9906000" cy="68579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585D153-8AC8-3098-60C2-C34346580EAF}"/>
              </a:ext>
            </a:extLst>
          </p:cNvPr>
          <p:cNvSpPr/>
          <p:nvPr/>
        </p:nvSpPr>
        <p:spPr>
          <a:xfrm>
            <a:off x="-1" y="-209319"/>
            <a:ext cx="9906000" cy="7304182"/>
          </a:xfrm>
          <a:prstGeom prst="rect">
            <a:avLst/>
          </a:prstGeom>
          <a:solidFill>
            <a:srgbClr val="F2F2F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สี่เหลี่ยมผืนผ้ามุมมน 10">
            <a:extLst>
              <a:ext uri="{FF2B5EF4-FFF2-40B4-BE49-F238E27FC236}">
                <a16:creationId xmlns:a16="http://schemas.microsoft.com/office/drawing/2014/main" id="{1280A3E6-1CE2-18F6-197B-C4F799C43B6D}"/>
              </a:ext>
            </a:extLst>
          </p:cNvPr>
          <p:cNvSpPr/>
          <p:nvPr/>
        </p:nvSpPr>
        <p:spPr>
          <a:xfrm>
            <a:off x="682972" y="367375"/>
            <a:ext cx="8540054" cy="111043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4" name="Picture 2" descr="ผลการค้นหารูปภาพสำหรับ ตราสัญลักษณ์ กรมบัญชีกลาง">
            <a:extLst>
              <a:ext uri="{FF2B5EF4-FFF2-40B4-BE49-F238E27FC236}">
                <a16:creationId xmlns:a16="http://schemas.microsoft.com/office/drawing/2014/main" id="{B4956D97-0A94-E9FB-403A-7D5F801D11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589" y="430842"/>
            <a:ext cx="852995" cy="983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DD47C4A1-BBB0-E0FD-34F4-934070296A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9723" y="308263"/>
            <a:ext cx="6818142" cy="116955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ctr">
              <a:tabLst>
                <a:tab pos="914400" algn="l"/>
              </a:tabLst>
              <a:defRPr/>
            </a:pP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หน่วยงานที่ขอกันเงินไว้เบิกเหลื่อมปี พ.ศ. </a:t>
            </a:r>
            <a:r>
              <a:rPr lang="en-US" sz="3500" b="1" dirty="0">
                <a:latin typeface="TH SarabunPSK" pitchFamily="34" charset="-34"/>
                <a:cs typeface="TH SarabunPSK" pitchFamily="34" charset="-34"/>
              </a:rPr>
              <a:t>2565</a:t>
            </a:r>
            <a:endParaRPr lang="th-TH" sz="3500" b="1" dirty="0">
              <a:latin typeface="TH SarabunPSK" pitchFamily="34" charset="-34"/>
              <a:cs typeface="TH SarabunPSK" pitchFamily="34" charset="-34"/>
            </a:endParaRPr>
          </a:p>
          <a:p>
            <a:pPr algn="ctr">
              <a:tabLst>
                <a:tab pos="914400" algn="l"/>
              </a:tabLst>
              <a:defRPr/>
            </a:pPr>
            <a:r>
              <a:rPr lang="th-TH" sz="3500" b="1" dirty="0">
                <a:latin typeface="TH SarabunPSK" pitchFamily="34" charset="-34"/>
                <a:cs typeface="TH SarabunPSK" pitchFamily="34" charset="-34"/>
              </a:rPr>
              <a:t>ของจังหวัดพังงา </a:t>
            </a:r>
            <a:r>
              <a:rPr lang="th-TH" sz="35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เบิกจ่ายไม่แล้วเสร็จ 7</a:t>
            </a:r>
            <a:r>
              <a:rPr lang="en-US" sz="35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500" b="1" dirty="0">
                <a:solidFill>
                  <a:srgbClr val="FF0000"/>
                </a:solidFill>
                <a:latin typeface="TH SarabunPSK" pitchFamily="34" charset="-34"/>
                <a:cs typeface="TH SarabunPSK" pitchFamily="34" charset="-34"/>
              </a:rPr>
              <a:t>หน่วยงาน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28605E4-630B-688B-51ED-2E76817456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1407515"/>
              </p:ext>
            </p:extLst>
          </p:nvPr>
        </p:nvGraphicFramePr>
        <p:xfrm>
          <a:off x="435934" y="2324498"/>
          <a:ext cx="9034131" cy="2820393"/>
        </p:xfrm>
        <a:graphic>
          <a:graphicData uri="http://schemas.openxmlformats.org/drawingml/2006/table">
            <a:tbl>
              <a:tblPr/>
              <a:tblGrid>
                <a:gridCol w="530395">
                  <a:extLst>
                    <a:ext uri="{9D8B030D-6E8A-4147-A177-3AD203B41FA5}">
                      <a16:colId xmlns:a16="http://schemas.microsoft.com/office/drawing/2014/main" val="3038703407"/>
                    </a:ext>
                  </a:extLst>
                </a:gridCol>
                <a:gridCol w="4134973">
                  <a:extLst>
                    <a:ext uri="{9D8B030D-6E8A-4147-A177-3AD203B41FA5}">
                      <a16:colId xmlns:a16="http://schemas.microsoft.com/office/drawing/2014/main" val="1693043626"/>
                    </a:ext>
                  </a:extLst>
                </a:gridCol>
                <a:gridCol w="1256194">
                  <a:extLst>
                    <a:ext uri="{9D8B030D-6E8A-4147-A177-3AD203B41FA5}">
                      <a16:colId xmlns:a16="http://schemas.microsoft.com/office/drawing/2014/main" val="1996643534"/>
                    </a:ext>
                  </a:extLst>
                </a:gridCol>
                <a:gridCol w="984018">
                  <a:extLst>
                    <a:ext uri="{9D8B030D-6E8A-4147-A177-3AD203B41FA5}">
                      <a16:colId xmlns:a16="http://schemas.microsoft.com/office/drawing/2014/main" val="2483157256"/>
                    </a:ext>
                  </a:extLst>
                </a:gridCol>
                <a:gridCol w="1113127">
                  <a:extLst>
                    <a:ext uri="{9D8B030D-6E8A-4147-A177-3AD203B41FA5}">
                      <a16:colId xmlns:a16="http://schemas.microsoft.com/office/drawing/2014/main" val="3716856457"/>
                    </a:ext>
                  </a:extLst>
                </a:gridCol>
                <a:gridCol w="1015424">
                  <a:extLst>
                    <a:ext uri="{9D8B030D-6E8A-4147-A177-3AD203B41FA5}">
                      <a16:colId xmlns:a16="http://schemas.microsoft.com/office/drawing/2014/main" val="1745163906"/>
                    </a:ext>
                  </a:extLst>
                </a:gridCol>
              </a:tblGrid>
              <a:tr h="29956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ลำดับ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5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หน่วยงาน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รวมเงินกัน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เบิกจ่าย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ร้อยละ</a:t>
                      </a:r>
                    </a:p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เบิกจ่าย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คงเหลือ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5366624"/>
                  </a:ext>
                </a:extLst>
              </a:tr>
              <a:tr h="299563"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ไว้เบิกเหลื่อมปี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th-TH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822838"/>
                  </a:ext>
                </a:extLst>
              </a:tr>
              <a:tr h="312562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1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งบประมาณจังหวัด - สำนักงานจังหวัดพังงา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80.95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26.42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32.64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54.48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3706387"/>
                  </a:ext>
                </a:extLst>
              </a:tr>
              <a:tr h="312562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2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สำนักงานส่งเสริมการปกครองท้องถิ่นจังหวัดพังงา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78.40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53.15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67.79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21.92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0260208"/>
                  </a:ext>
                </a:extLst>
              </a:tr>
              <a:tr h="312562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3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ตำรวจภูธรจังหวัดพังงา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56.94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34.67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60.88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22.27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467442"/>
                  </a:ext>
                </a:extLst>
              </a:tr>
              <a:tr h="312562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4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25.36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17.75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70.02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7.54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0743467"/>
                  </a:ext>
                </a:extLst>
              </a:tr>
              <a:tr h="312562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5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สำนักงานเขตพื้นที่การศึกษามัธยมศึกษาพังงา ภูเก็ต ระนอง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16.86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6.49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38.51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9.64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2573675"/>
                  </a:ext>
                </a:extLst>
              </a:tr>
              <a:tr h="312562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6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สำนักงานส่งเสริมการเรียนรู้จังหวัดพังงา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3.87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57.64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8278345"/>
                  </a:ext>
                </a:extLst>
              </a:tr>
              <a:tr h="312562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4815_KwangMD_Catthai" panose="02000000000000000000" pitchFamily="2" charset="0"/>
                          <a:cs typeface="4815_KwangMD_Catthai" panose="02000000000000000000" pitchFamily="2" charset="0"/>
                        </a:rPr>
                        <a:t>7</a:t>
                      </a:r>
                    </a:p>
                  </a:txBody>
                  <a:tcPr marL="5259" marR="5259" marT="525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h-TH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โรงเรียนดีบุกพังงาวิทยายน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0.60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29.51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403608"/>
                  </a:ext>
                </a:extLst>
              </a:tr>
            </a:tbl>
          </a:graphicData>
        </a:graphic>
      </p:graphicFrame>
      <p:sp>
        <p:nvSpPr>
          <p:cNvPr id="17" name="สี่เหลี่ยมผืนผ้า 1">
            <a:extLst>
              <a:ext uri="{FF2B5EF4-FFF2-40B4-BE49-F238E27FC236}">
                <a16:creationId xmlns:a16="http://schemas.microsoft.com/office/drawing/2014/main" id="{2DA388A7-6F28-3EAC-7EAE-642D39BDE785}"/>
              </a:ext>
            </a:extLst>
          </p:cNvPr>
          <p:cNvSpPr/>
          <p:nvPr/>
        </p:nvSpPr>
        <p:spPr>
          <a:xfrm>
            <a:off x="8160894" y="1904741"/>
            <a:ext cx="1395285" cy="2724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hangingPunct="0"/>
            <a:r>
              <a:rPr lang="th-TH" sz="1600" b="1" dirty="0">
                <a:solidFill>
                  <a:srgbClr val="0000FF"/>
                </a:solidFill>
              </a:rPr>
              <a:t>หน่วย </a:t>
            </a:r>
            <a:r>
              <a:rPr lang="en-US" sz="1600" b="1" dirty="0">
                <a:solidFill>
                  <a:srgbClr val="0000FF"/>
                </a:solidFill>
              </a:rPr>
              <a:t>: </a:t>
            </a:r>
            <a:r>
              <a:rPr lang="th-TH" sz="1600" b="1" dirty="0">
                <a:solidFill>
                  <a:srgbClr val="0000FF"/>
                </a:solidFill>
              </a:rPr>
              <a:t>ล้านบาท</a:t>
            </a:r>
            <a:endParaRPr lang="en-US" sz="1600" b="1" dirty="0">
              <a:solidFill>
                <a:srgbClr val="0000FF"/>
              </a:solidFill>
            </a:endParaRPr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C59B2C07-2F84-4A5C-BC7B-5DDA668159CE}"/>
              </a:ext>
            </a:extLst>
          </p:cNvPr>
          <p:cNvSpPr txBox="1"/>
          <p:nvPr/>
        </p:nvSpPr>
        <p:spPr>
          <a:xfrm>
            <a:off x="7394883" y="6035035"/>
            <a:ext cx="2146065" cy="553998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th-TH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ที่มา :</a:t>
            </a:r>
            <a:r>
              <a:rPr lang="en-US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 MIS : Financial Analytics</a:t>
            </a:r>
            <a:r>
              <a:rPr lang="th-TH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  </a:t>
            </a:r>
          </a:p>
          <a:p>
            <a:r>
              <a:rPr lang="th-TH" sz="1500" dirty="0">
                <a:latin typeface="Angsana New" panose="02020603050405020304" pitchFamily="18" charset="-34"/>
                <a:cs typeface="Angsana New" panose="02020603050405020304" pitchFamily="18" charset="-34"/>
              </a:rPr>
              <a:t>ข้อมูล ณ วันที่ 22 มิถุนายน 2566</a:t>
            </a:r>
            <a:endParaRPr lang="en-US" sz="15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450326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5BAA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รูปภาพ 21"/>
          <p:cNvPicPr>
            <a:picLocks noChangeAspect="1"/>
          </p:cNvPicPr>
          <p:nvPr/>
        </p:nvPicPr>
        <p:blipFill rotWithShape="1">
          <a:blip r:embed="rId2"/>
          <a:srcRect t="70647" b="4677"/>
          <a:stretch/>
        </p:blipFill>
        <p:spPr>
          <a:xfrm>
            <a:off x="0" y="1"/>
            <a:ext cx="9910907" cy="1444130"/>
          </a:xfrm>
          <a:prstGeom prst="rect">
            <a:avLst/>
          </a:prstGeom>
        </p:spPr>
      </p:pic>
      <p:sp>
        <p:nvSpPr>
          <p:cNvPr id="23" name="สี่เหลี่ยมผืนผ้า 22"/>
          <p:cNvSpPr/>
          <p:nvPr/>
        </p:nvSpPr>
        <p:spPr>
          <a:xfrm>
            <a:off x="0" y="0"/>
            <a:ext cx="9910907" cy="1461800"/>
          </a:xfrm>
          <a:prstGeom prst="rect">
            <a:avLst/>
          </a:prstGeom>
          <a:solidFill>
            <a:srgbClr val="EDEDED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180918" y="238982"/>
            <a:ext cx="9534637" cy="1134011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400" b="1" dirty="0">
              <a:latin typeface="2547_Ddinya-06" panose="02000000000000000000" pitchFamily="2" charset="0"/>
              <a:cs typeface="2547_Ddinya-06" panose="02000000000000000000" pitchFamily="2" charset="0"/>
            </a:endParaRPr>
          </a:p>
          <a:p>
            <a:pPr algn="ctr"/>
            <a:r>
              <a:rPr lang="th-TH" sz="3400" b="1" dirty="0">
                <a:latin typeface="2547_Ddinya-06" panose="02000000000000000000" pitchFamily="2" charset="0"/>
                <a:cs typeface="+mj-cs"/>
              </a:rPr>
              <a:t>การดำเนินการเร่งรัดติดตามการเบิกจ่ายและการใช้จ่าย</a:t>
            </a:r>
          </a:p>
          <a:p>
            <a:pPr algn="ctr"/>
            <a:r>
              <a:rPr lang="th-TH" sz="3400" b="1" dirty="0">
                <a:latin typeface="2547_Ddinya-06" panose="02000000000000000000" pitchFamily="2" charset="0"/>
                <a:cs typeface="+mj-cs"/>
              </a:rPr>
              <a:t>เงินงบประมาณรายจ่ายลงทุนประจำปีงบประมาณ พ.ศ. 2566 </a:t>
            </a:r>
            <a:r>
              <a:rPr lang="th-TH" sz="3400" b="1" dirty="0">
                <a:latin typeface="2547_Ddinya-06" panose="02000000000000000000" pitchFamily="2" charset="0"/>
                <a:cs typeface="2547_Ddinya-06" panose="02000000000000000000" pitchFamily="2" charset="0"/>
              </a:rPr>
              <a:t> </a:t>
            </a:r>
          </a:p>
          <a:p>
            <a:pPr algn="ctr"/>
            <a:endParaRPr lang="th-TH" sz="3400" b="1" dirty="0">
              <a:latin typeface="2547_Ddinya-06" panose="02000000000000000000" pitchFamily="2" charset="0"/>
              <a:cs typeface="2547_Ddinya-06" panose="02000000000000000000" pitchFamily="2" charset="0"/>
            </a:endParaRPr>
          </a:p>
        </p:txBody>
      </p:sp>
      <p:pic>
        <p:nvPicPr>
          <p:cNvPr id="39" name="รูปภาพ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57433" y="3924303"/>
            <a:ext cx="938335" cy="938335"/>
          </a:xfrm>
          <a:prstGeom prst="rect">
            <a:avLst/>
          </a:prstGeom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5AF42FCE-66C8-4FA5-8DE4-87FA5BA3616C}"/>
              </a:ext>
            </a:extLst>
          </p:cNvPr>
          <p:cNvSpPr txBox="1"/>
          <p:nvPr/>
        </p:nvSpPr>
        <p:spPr>
          <a:xfrm>
            <a:off x="1167308" y="1534837"/>
            <a:ext cx="7576289" cy="86177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500" b="1" dirty="0">
                <a:solidFill>
                  <a:srgbClr val="FF464C"/>
                </a:solidFill>
                <a:latin typeface="2547_Ddinya-06" panose="02000000000000000000" pitchFamily="2" charset="0"/>
                <a:cs typeface="+mj-cs"/>
              </a:rPr>
              <a:t>ประชุมคณะกรรมการเร่งรัดติดตามการดำเนินงานและการใช้จ่ายประจำปี พ.ศ. 2566 ครั้งที่</a:t>
            </a:r>
            <a:r>
              <a:rPr lang="en-US" sz="2500" b="1" dirty="0">
                <a:solidFill>
                  <a:srgbClr val="FF464C"/>
                </a:solidFill>
                <a:latin typeface="2547_Ddinya-06" panose="02000000000000000000" pitchFamily="2" charset="0"/>
                <a:cs typeface="+mj-cs"/>
              </a:rPr>
              <a:t> </a:t>
            </a:r>
            <a:r>
              <a:rPr lang="en-US" sz="2500" b="1" dirty="0">
                <a:solidFill>
                  <a:srgbClr val="FF464C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7/2566</a:t>
            </a:r>
            <a:endParaRPr lang="th-TH" sz="2500" b="1" dirty="0">
              <a:solidFill>
                <a:srgbClr val="FF464C"/>
              </a:solidFill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9" name="รูปภาพ 8">
            <a:extLst>
              <a:ext uri="{FF2B5EF4-FFF2-40B4-BE49-F238E27FC236}">
                <a16:creationId xmlns:a16="http://schemas.microsoft.com/office/drawing/2014/main" id="{9E7C328E-FD4E-4BDA-B33D-8A75213DB6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8237" y="3424237"/>
            <a:ext cx="9525" cy="9525"/>
          </a:xfrm>
          <a:prstGeom prst="rect">
            <a:avLst/>
          </a:prstGeom>
        </p:spPr>
      </p:pic>
      <p:pic>
        <p:nvPicPr>
          <p:cNvPr id="10" name="รูปภาพ 9">
            <a:extLst>
              <a:ext uri="{FF2B5EF4-FFF2-40B4-BE49-F238E27FC236}">
                <a16:creationId xmlns:a16="http://schemas.microsoft.com/office/drawing/2014/main" id="{28FFFD4B-1CB4-45D8-A6BE-1B50D1AAB3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00637" y="3576637"/>
            <a:ext cx="9525" cy="95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BAC43F9-1507-BBE6-FBA3-F73DE44C11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375" b="78750" l="20469" r="78438">
                        <a14:foregroundMark x1="76094" y1="42344" x2="64063" y2="36406"/>
                        <a14:foregroundMark x1="64063" y1="36406" x2="57344" y2="30312"/>
                        <a14:foregroundMark x1="57344" y1="30312" x2="54153" y2="35042"/>
                        <a14:foregroundMark x1="52455" y1="37065" x2="41406" y2="38125"/>
                        <a14:foregroundMark x1="41406" y1="38125" x2="31719" y2="45938"/>
                        <a14:foregroundMark x1="31719" y1="45938" x2="29688" y2="55469"/>
                        <a14:foregroundMark x1="29688" y1="55469" x2="34688" y2="65625"/>
                        <a14:foregroundMark x1="48125" y1="78750" x2="45613" y2="69298"/>
                        <a14:foregroundMark x1="53882" y1="48347" x2="56719" y2="47031"/>
                        <a14:foregroundMark x1="56719" y1="47031" x2="64227" y2="49053"/>
                        <a14:foregroundMark x1="77257" y1="43156" x2="78281" y2="42656"/>
                        <a14:backgroundMark x1="54219" y1="48750" x2="44688" y2="52500"/>
                        <a14:backgroundMark x1="44688" y1="52500" x2="41875" y2="61563"/>
                        <a14:backgroundMark x1="41875" y1="61563" x2="45781" y2="69219"/>
                        <a14:backgroundMark x1="45781" y1="69219" x2="45938" y2="58750"/>
                        <a14:backgroundMark x1="54219" y1="35000" x2="54688" y2="35625"/>
                        <a14:backgroundMark x1="63906" y1="49688" x2="76719" y2="44219"/>
                      </a14:backgroundRemoval>
                    </a14:imgEffect>
                  </a14:imgLayer>
                </a14:imgProps>
              </a:ext>
            </a:extLst>
          </a:blip>
          <a:srcRect l="13224" t="17848" r="14181" b="15509"/>
          <a:stretch/>
        </p:blipFill>
        <p:spPr>
          <a:xfrm>
            <a:off x="-1754289" y="4706651"/>
            <a:ext cx="1546773" cy="14199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EA2B0A5-C094-A11A-B5A2-A4294FAE0F4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375" b="78750" l="20469" r="78438">
                        <a14:foregroundMark x1="76094" y1="42344" x2="64063" y2="36406"/>
                        <a14:foregroundMark x1="64063" y1="36406" x2="57344" y2="30312"/>
                        <a14:foregroundMark x1="57344" y1="30312" x2="54153" y2="35042"/>
                        <a14:foregroundMark x1="52455" y1="37065" x2="41406" y2="38125"/>
                        <a14:foregroundMark x1="41406" y1="38125" x2="31719" y2="45938"/>
                        <a14:foregroundMark x1="31719" y1="45938" x2="29688" y2="55469"/>
                        <a14:foregroundMark x1="29688" y1="55469" x2="34688" y2="65625"/>
                        <a14:foregroundMark x1="48125" y1="78750" x2="45613" y2="69298"/>
                        <a14:foregroundMark x1="53882" y1="48347" x2="56719" y2="47031"/>
                        <a14:foregroundMark x1="56719" y1="47031" x2="64227" y2="49053"/>
                        <a14:foregroundMark x1="77257" y1="43156" x2="78281" y2="42656"/>
                        <a14:backgroundMark x1="54219" y1="48750" x2="44688" y2="52500"/>
                        <a14:backgroundMark x1="44688" y1="52500" x2="41875" y2="61563"/>
                        <a14:backgroundMark x1="41875" y1="61563" x2="45781" y2="69219"/>
                        <a14:backgroundMark x1="45781" y1="69219" x2="45938" y2="58750"/>
                        <a14:backgroundMark x1="54219" y1="35000" x2="54688" y2="35625"/>
                        <a14:backgroundMark x1="63906" y1="49688" x2="76719" y2="44219"/>
                      </a14:backgroundRemoval>
                    </a14:imgEffect>
                  </a14:imgLayer>
                </a14:imgProps>
              </a:ext>
            </a:extLst>
          </a:blip>
          <a:srcRect l="13224" t="17848" r="14181" b="15509"/>
          <a:stretch/>
        </p:blipFill>
        <p:spPr>
          <a:xfrm rot="7422240">
            <a:off x="-1993143" y="2587655"/>
            <a:ext cx="1546773" cy="14199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1E01123-3EAF-4778-8E27-7114116A2C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59" b="98817" l="9732" r="89933">
                        <a14:foregroundMark x1="33221" y1="10059" x2="51007" y2="2959"/>
                        <a14:foregroundMark x1="51007" y1="2959" x2="64430" y2="10059"/>
                        <a14:foregroundMark x1="35973" y1="97633" x2="36242" y2="98817"/>
                        <a14:foregroundMark x1="35643" y1="96177" x2="35973" y2="97633"/>
                        <a14:foregroundMark x1="34228" y1="89941" x2="34441" y2="90881"/>
                        <a14:foregroundMark x1="40604" y1="76923" x2="41611" y2="77515"/>
                        <a14:foregroundMark x1="43960" y1="72781" x2="42282" y2="72781"/>
                        <a14:foregroundMark x1="51678" y1="65089" x2="59732" y2="82249"/>
                        <a14:foregroundMark x1="39597" y1="31953" x2="46309" y2="52071"/>
                        <a14:foregroundMark x1="61074" y1="28402" x2="55705" y2="53254"/>
                        <a14:foregroundMark x1="40604" y1="31361" x2="60403" y2="36095"/>
                        <a14:foregroundMark x1="60403" y1="36095" x2="43624" y2="36686"/>
                        <a14:foregroundMark x1="43624" y1="36686" x2="41946" y2="34320"/>
                        <a14:backgroundMark x1="33893" y1="91716" x2="36242" y2="95266"/>
                        <a14:backgroundMark x1="35570" y1="95858" x2="35570" y2="95858"/>
                        <a14:backgroundMark x1="36577" y1="97633" x2="36577" y2="976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356139" y="1461801"/>
            <a:ext cx="1827816" cy="1036580"/>
          </a:xfrm>
          <a:prstGeom prst="rect">
            <a:avLst/>
          </a:prstGeom>
        </p:spPr>
      </p:pic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627C7EFB-2F7E-4DE9-9508-8822CCF9B1F9}"/>
              </a:ext>
            </a:extLst>
          </p:cNvPr>
          <p:cNvSpPr/>
          <p:nvPr/>
        </p:nvSpPr>
        <p:spPr>
          <a:xfrm>
            <a:off x="503610" y="307243"/>
            <a:ext cx="968066" cy="982811"/>
          </a:xfrm>
          <a:prstGeom prst="flowChartConnector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359BD5-21B9-4211-B542-35BC360CDBC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369" y="312041"/>
            <a:ext cx="826549" cy="94999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7FA5770-370E-4F36-9D17-CFD12FBD177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89573" y="2434720"/>
            <a:ext cx="3399700" cy="2261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4E20691-E810-4A9C-8811-F235CA49968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4270" y="4732584"/>
            <a:ext cx="2600787" cy="1729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130F305-5E77-41F7-8F2C-C76BEA62D25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5571" y="4684576"/>
            <a:ext cx="2689601" cy="1789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9AAB4F5F-6169-4AD8-B3CA-84080C4DB40A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-5169" t="-8758" r="-4080" b="2063"/>
          <a:stretch/>
        </p:blipFill>
        <p:spPr>
          <a:xfrm>
            <a:off x="-132717" y="2299838"/>
            <a:ext cx="3741757" cy="2430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0AB8123-E9BB-40FB-9649-168AC3E0302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783068" y="4716808"/>
            <a:ext cx="2348186" cy="17615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1C99435-87C5-4D44-B377-3ECD0C74A2B5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24297" t="17370" r="24323" b="20487"/>
          <a:stretch/>
        </p:blipFill>
        <p:spPr>
          <a:xfrm>
            <a:off x="2801731" y="4739468"/>
            <a:ext cx="1941962" cy="17615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46C0840-D2CA-4E58-AED4-101D123A456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730047" y="2618521"/>
            <a:ext cx="3139202" cy="2088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7F7EE75-283E-4B8B-AF4E-829AFAF85AC7}"/>
              </a:ext>
            </a:extLst>
          </p:cNvPr>
          <p:cNvSpPr/>
          <p:nvPr/>
        </p:nvSpPr>
        <p:spPr>
          <a:xfrm>
            <a:off x="6208359" y="2043261"/>
            <a:ext cx="3577094" cy="56327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b="1" dirty="0"/>
              <a:t>วันอังคารที่ 13 มิถุนายน 2566</a:t>
            </a:r>
            <a:endParaRPr lang="en-US" b="1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39CCBDA-A78F-43D5-8B2A-9E8DDA14864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96847" l="3084" r="95595">
                        <a14:foregroundMark x1="14978" y1="47297" x2="8004" y2="57103"/>
                        <a14:foregroundMark x1="1183" y1="67463" x2="9938" y2="77468"/>
                        <a14:foregroundMark x1="66301" y1="78378" x2="67299" y2="77834"/>
                        <a14:foregroundMark x1="63822" y1="79730" x2="66301" y2="78378"/>
                        <a14:foregroundMark x1="41599" y1="91849" x2="63822" y2="79730"/>
                        <a14:foregroundMark x1="92401" y1="32432" x2="86258" y2="7308"/>
                        <a14:foregroundMark x1="92617" y1="33316" x2="92401" y2="32432"/>
                        <a14:foregroundMark x1="78693" y1="8365" x2="45374" y2="53153"/>
                        <a14:foregroundMark x1="26328" y1="53861" x2="21145" y2="54054"/>
                        <a14:foregroundMark x1="45374" y1="53153" x2="42725" y2="53252"/>
                        <a14:foregroundMark x1="21145" y1="54054" x2="12335" y2="48649"/>
                        <a14:foregroundMark x1="90749" y1="8559" x2="89181" y2="31412"/>
                        <a14:foregroundMark x1="59748" y1="79730" x2="58590" y2="81532"/>
                        <a14:foregroundMark x1="60617" y1="78378" x2="59748" y2="79730"/>
                        <a14:foregroundMark x1="62630" y1="75246" x2="60617" y2="78378"/>
                        <a14:foregroundMark x1="58590" y1="81532" x2="37094" y2="84943"/>
                        <a14:foregroundMark x1="13122" y1="60546" x2="13656" y2="50901"/>
                        <a14:foregroundMark x1="12405" y1="73506" x2="13048" y2="61894"/>
                        <a14:foregroundMark x1="28455" y1="58605" x2="37885" y2="63514"/>
                        <a14:foregroundMark x1="13656" y1="50901" x2="24640" y2="56619"/>
                        <a14:foregroundMark x1="46270" y1="53153" x2="48458" y2="50450"/>
                        <a14:foregroundMark x1="37885" y1="63514" x2="46270" y2="53153"/>
                        <a14:foregroundMark x1="51101" y1="54054" x2="54626" y2="53153"/>
                        <a14:foregroundMark x1="54626" y1="53153" x2="40088" y2="73423"/>
                        <a14:foregroundMark x1="40088" y1="73423" x2="52423" y2="55856"/>
                        <a14:foregroundMark x1="41410" y1="94144" x2="44053" y2="93694"/>
                        <a14:foregroundMark x1="3134" y1="68775" x2="3524" y2="71171"/>
                        <a14:foregroundMark x1="92070" y1="10360" x2="91189" y2="25676"/>
                        <a14:foregroundMark x1="96035" y1="12613" x2="93392" y2="23423"/>
                        <a14:foregroundMark x1="75771" y1="60747" x2="75946" y2="60516"/>
                        <a14:foregroundMark x1="64758" y1="75225" x2="73492" y2="63742"/>
                        <a14:foregroundMark x1="87117" y1="39981" x2="88987" y2="34685"/>
                        <a14:foregroundMark x1="68999" y1="60134" x2="62555" y2="72523"/>
                        <a14:foregroundMark x1="84581" y1="30180" x2="69002" y2="60129"/>
                        <a14:foregroundMark x1="62555" y1="72523" x2="62555" y2="72523"/>
                        <a14:foregroundMark x1="68282" y1="13514" x2="77093" y2="2703"/>
                        <a14:foregroundMark x1="67841" y1="12613" x2="77093" y2="2703"/>
                        <a14:foregroundMark x1="69604" y1="8559" x2="80617" y2="1802"/>
                        <a14:foregroundMark x1="9692" y1="77477" x2="51542" y2="96847"/>
                        <a14:foregroundMark x1="4405" y1="64414" x2="9251" y2="57207"/>
                        <a14:backgroundMark x1="7215" y1="57119" x2="0" y2="66667"/>
                        <a14:backgroundMark x1="27313" y1="52252" x2="43612" y2="51802"/>
                        <a14:backgroundMark x1="79652" y1="59067" x2="68282" y2="78378"/>
                        <a14:backgroundMark x1="81502" y1="55925" x2="80829" y2="57068"/>
                        <a14:backgroundMark x1="94273" y1="34234" x2="81520" y2="55895"/>
                        <a14:backgroundMark x1="68282" y1="78378" x2="68282" y2="78378"/>
                        <a14:backgroundMark x1="80800" y1="1405" x2="88546" y2="4505"/>
                        <a14:backgroundMark x1="90749" y1="42342" x2="77093" y2="61261"/>
                        <a14:backgroundMark x1="77093" y1="61261" x2="77093" y2="61261"/>
                        <a14:backgroundMark x1="77533" y1="62162" x2="74890" y2="64865"/>
                        <a14:backgroundMark x1="15859" y1="46396" x2="15859" y2="46396"/>
                        <a14:backgroundMark x1="42731" y1="53153" x2="42731" y2="53153"/>
                        <a14:backgroundMark x1="66960" y1="78378" x2="66960" y2="78378"/>
                        <a14:backgroundMark x1="66960" y1="78378" x2="66960" y2="78378"/>
                        <a14:backgroundMark x1="65198" y1="79730" x2="65198" y2="79730"/>
                        <a14:backgroundMark x1="92511" y1="33784" x2="92511" y2="33784"/>
                        <a14:backgroundMark x1="92952" y1="32432" x2="92952" y2="32432"/>
                        <a14:backgroundMark x1="92952" y1="34234" x2="92952" y2="34234"/>
                        <a14:backgroundMark x1="92952" y1="33333" x2="92952" y2="3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638868">
            <a:off x="5864843" y="1881868"/>
            <a:ext cx="611024" cy="59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430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กล่องข้อความ 16">
            <a:extLst>
              <a:ext uri="{FF2B5EF4-FFF2-40B4-BE49-F238E27FC236}">
                <a16:creationId xmlns:a16="http://schemas.microsoft.com/office/drawing/2014/main" id="{D1FBA2AA-D1D7-427F-B644-79E398D600EF}"/>
              </a:ext>
            </a:extLst>
          </p:cNvPr>
          <p:cNvSpPr txBox="1"/>
          <p:nvPr/>
        </p:nvSpPr>
        <p:spPr>
          <a:xfrm>
            <a:off x="2418640" y="4110707"/>
            <a:ext cx="6358804" cy="1323439"/>
          </a:xfrm>
          <a:prstGeom prst="rect">
            <a:avLst/>
          </a:prstGeom>
          <a:solidFill>
            <a:srgbClr val="FFB3BA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FF6D7B"/>
                </a:highlight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วันพุธที่ </a:t>
            </a:r>
            <a:r>
              <a:rPr lang="th-TH" sz="1600" b="1" dirty="0">
                <a:solidFill>
                  <a:srgbClr val="0000FF"/>
                </a:solidFill>
                <a:highlight>
                  <a:srgbClr val="FF6D7B"/>
                </a:highlight>
                <a:latin typeface="2547_Ddinya-06" panose="02000000000000000000" pitchFamily="2" charset="0"/>
                <a:cs typeface="Angsana New" panose="02020603050405020304" pitchFamily="18" charset="-34"/>
              </a:rPr>
              <a:t>14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FF6D7B"/>
                </a:highlight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 มิถุนายน 2566 เวลา 17.00 น.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โรงเรียนสตรีพังงา 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 โครงการก่อสร้างอาคารเรียน 318ล./55-ข (ในเขตแผ่นดินไหว)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โรงเรียนดีบุกพังงา</a:t>
            </a:r>
            <a:r>
              <a:rPr kumimoji="0" lang="th-TH" sz="16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วิท</a:t>
            </a:r>
            <a:r>
              <a:rPr kumimoji="0" lang="th-TH" sz="1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ยายน </a:t>
            </a:r>
            <a:r>
              <a:rPr kumimoji="0" lang="th-TH" sz="1600" b="1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 โครงการก่อสร้างหลังคาคลุมลานอเนกประสงค์ ขนาดเล็ก</a:t>
            </a:r>
            <a:br>
              <a:rPr kumimoji="0" lang="th-TH" sz="1600" b="1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</a:b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โรงเรียนบ้านช่องหลาด 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  โครงการก่อสร้างอาคารเรียนอนุบาล ขนาด 3 ห้องเรียน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สำนักงานพัฒนาสังคมและความมั่นคงของมนุษย์จังหวัดพังงา 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 โครงการก่อสร้างศูนย์บริการคนพิการจังหวัดพังงา</a:t>
            </a:r>
          </a:p>
        </p:txBody>
      </p:sp>
      <p:sp>
        <p:nvSpPr>
          <p:cNvPr id="11" name="กล่องข้อความ 16">
            <a:extLst>
              <a:ext uri="{FF2B5EF4-FFF2-40B4-BE49-F238E27FC236}">
                <a16:creationId xmlns:a16="http://schemas.microsoft.com/office/drawing/2014/main" id="{03C57CF2-C7AF-420B-B2E1-4F9BDB283101}"/>
              </a:ext>
            </a:extLst>
          </p:cNvPr>
          <p:cNvSpPr txBox="1"/>
          <p:nvPr/>
        </p:nvSpPr>
        <p:spPr>
          <a:xfrm>
            <a:off x="3367728" y="5498143"/>
            <a:ext cx="6358803" cy="1323439"/>
          </a:xfrm>
          <a:prstGeom prst="rect">
            <a:avLst/>
          </a:prstGeom>
          <a:solidFill>
            <a:srgbClr val="FFB3BA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FF6D7B"/>
                </a:highlight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วันพุธที่ 21 มิถุนายน 2566 เวลา 17.00 น.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1600" b="1" dirty="0">
                <a:solidFill>
                  <a:srgbClr val="FF0000"/>
                </a:solidFill>
                <a:latin typeface="2547_Ddinya-06" panose="02000000000000000000" pitchFamily="2" charset="0"/>
                <a:cs typeface="Angsana New" panose="02020603050405020304" pitchFamily="18" charset="-34"/>
              </a:rPr>
              <a:t>โรงเรียนสตรีพังงา </a:t>
            </a:r>
            <a:r>
              <a:rPr lang="en-US" sz="1600" b="1" dirty="0">
                <a:solidFill>
                  <a:srgbClr val="0000FF"/>
                </a:solidFill>
                <a:latin typeface="2547_Ddinya-06" panose="02000000000000000000" pitchFamily="2" charset="0"/>
                <a:cs typeface="Angsana New" panose="02020603050405020304" pitchFamily="18" charset="-34"/>
              </a:rPr>
              <a:t>:</a:t>
            </a:r>
            <a:r>
              <a:rPr lang="th-TH" sz="1600" b="1" dirty="0">
                <a:solidFill>
                  <a:srgbClr val="0000FF"/>
                </a:solidFill>
                <a:latin typeface="2547_Ddinya-06" panose="02000000000000000000" pitchFamily="2" charset="0"/>
                <a:cs typeface="Angsana New" panose="02020603050405020304" pitchFamily="18" charset="-34"/>
              </a:rPr>
              <a:t> โครง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การก่อสร้างอาคารเรียน 318ล./55-ข (ในเขตแผ่นดินไหว)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โรงเรียนดีบุกพังงา</a:t>
            </a:r>
            <a:r>
              <a:rPr kumimoji="0" lang="th-TH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วิท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ยายน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 </a:t>
            </a:r>
            <a:r>
              <a:rPr lang="th-TH" sz="1600" b="1" dirty="0">
                <a:solidFill>
                  <a:srgbClr val="0000FF"/>
                </a:solidFill>
                <a:latin typeface="2547_Ddinya-06" panose="02000000000000000000" pitchFamily="2" charset="0"/>
                <a:cs typeface="Angsana New" panose="02020603050405020304" pitchFamily="18" charset="-34"/>
              </a:rPr>
              <a:t>โครงการ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ก่อสร้างหลังคาคลุมลานอเนกประสงค์</a:t>
            </a:r>
            <a:r>
              <a:rPr lang="th-TH" sz="1600" b="1" dirty="0">
                <a:solidFill>
                  <a:srgbClr val="0000FF"/>
                </a:solidFill>
                <a:latin typeface="2547_Ddinya-06" panose="02000000000000000000" pitchFamily="2" charset="0"/>
                <a:cs typeface="Angsana New" panose="02020603050405020304" pitchFamily="18" charset="-34"/>
              </a:rPr>
              <a:t>ขนาดเล็ก</a:t>
            </a:r>
            <a:br>
              <a:rPr lang="th-TH" sz="1600" b="1" dirty="0">
                <a:solidFill>
                  <a:srgbClr val="0000FF"/>
                </a:solidFill>
                <a:latin typeface="2547_Ddinya-06" panose="02000000000000000000" pitchFamily="2" charset="0"/>
                <a:cs typeface="Angsana New" panose="02020603050405020304" pitchFamily="18" charset="-34"/>
              </a:rPr>
            </a:b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โรงเรียนบ้านช่องหลาด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  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โครงการก่อสร้างอาคารเรียนอนุบาล ขนาด 3 ห้องเรียน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1600" b="1" dirty="0">
                <a:solidFill>
                  <a:srgbClr val="FF0000"/>
                </a:solidFill>
                <a:latin typeface="2547_Ddinya-06" panose="02000000000000000000" pitchFamily="2" charset="0"/>
                <a:cs typeface="Angsana New" panose="02020603050405020304" pitchFamily="18" charset="-34"/>
              </a:rPr>
              <a:t>สำนักงานพัฒนาสังคมและความมั่นคงของมนุษย์จังหวัดพังงา </a:t>
            </a:r>
            <a:r>
              <a:rPr lang="en-US" sz="1600" b="1" dirty="0">
                <a:solidFill>
                  <a:srgbClr val="0000FF"/>
                </a:solidFill>
                <a:latin typeface="2547_Ddinya-06" panose="02000000000000000000" pitchFamily="2" charset="0"/>
                <a:cs typeface="Angsana New" panose="02020603050405020304" pitchFamily="18" charset="-34"/>
              </a:rPr>
              <a:t>:</a:t>
            </a:r>
            <a:r>
              <a:rPr lang="th-TH" sz="1600" b="1" dirty="0">
                <a:solidFill>
                  <a:srgbClr val="0000FF"/>
                </a:solidFill>
                <a:latin typeface="2547_Ddinya-06" panose="02000000000000000000" pitchFamily="2" charset="0"/>
                <a:cs typeface="Angsana New" panose="02020603050405020304" pitchFamily="18" charset="-34"/>
              </a:rPr>
              <a:t> โครงการก่อสร้างศูนย์บริการคนพิการจังหวัดพังงา</a:t>
            </a:r>
            <a:endParaRPr kumimoji="0" lang="th-TH" sz="1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2547_Ddinya-06" panose="02000000000000000000" pitchFamily="2" charset="0"/>
              <a:ea typeface="+mn-ea"/>
              <a:cs typeface="Angsana New" panose="02020603050405020304" pitchFamily="18" charset="-34"/>
            </a:endParaRPr>
          </a:p>
        </p:txBody>
      </p:sp>
      <p:sp>
        <p:nvSpPr>
          <p:cNvPr id="12" name="กล่องข้อความ 16">
            <a:extLst>
              <a:ext uri="{FF2B5EF4-FFF2-40B4-BE49-F238E27FC236}">
                <a16:creationId xmlns:a16="http://schemas.microsoft.com/office/drawing/2014/main" id="{7F6B0AB9-4C1B-42FB-8FBF-D77B9A188EC9}"/>
              </a:ext>
            </a:extLst>
          </p:cNvPr>
          <p:cNvSpPr txBox="1"/>
          <p:nvPr/>
        </p:nvSpPr>
        <p:spPr>
          <a:xfrm>
            <a:off x="2972257" y="1210933"/>
            <a:ext cx="6358804" cy="1323439"/>
          </a:xfrm>
          <a:prstGeom prst="rect">
            <a:avLst/>
          </a:prstGeom>
          <a:solidFill>
            <a:srgbClr val="FFB3BA"/>
          </a:solidFill>
          <a:ln>
            <a:noFill/>
          </a:ln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FF6D7B"/>
                </a:highlight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วันพฤหัสบดีที่ 1 </a:t>
            </a:r>
            <a:r>
              <a:rPr lang="th-TH" sz="1600" b="1" dirty="0">
                <a:solidFill>
                  <a:srgbClr val="0000FF"/>
                </a:solidFill>
                <a:highlight>
                  <a:srgbClr val="FF6D7B"/>
                </a:highlight>
                <a:latin typeface="2547_Ddinya-06" panose="02000000000000000000" pitchFamily="2" charset="0"/>
                <a:cs typeface="Angsana New" panose="02020603050405020304" pitchFamily="18" charset="-34"/>
              </a:rPr>
              <a:t>มิถุนายน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FF6D7B"/>
                </a:highlight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 2566 เวลา 10.30 น.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1600" b="1" dirty="0">
                <a:solidFill>
                  <a:srgbClr val="FF0000"/>
                </a:solidFill>
                <a:latin typeface="2547_Ddinya-06" panose="02000000000000000000" pitchFamily="2" charset="0"/>
                <a:cs typeface="Angsana New" panose="02020603050405020304" pitchFamily="18" charset="-34"/>
              </a:rPr>
              <a:t>โรงเรียนสตรีพังงา </a:t>
            </a:r>
            <a:r>
              <a:rPr lang="en-US" sz="1600" b="1" dirty="0">
                <a:solidFill>
                  <a:srgbClr val="0000FF"/>
                </a:solidFill>
                <a:latin typeface="2547_Ddinya-06" panose="02000000000000000000" pitchFamily="2" charset="0"/>
                <a:cs typeface="Angsana New" panose="02020603050405020304" pitchFamily="18" charset="-34"/>
              </a:rPr>
              <a:t>:</a:t>
            </a:r>
            <a:r>
              <a:rPr lang="th-TH" sz="1600" b="1" dirty="0">
                <a:solidFill>
                  <a:srgbClr val="0000FF"/>
                </a:solidFill>
                <a:latin typeface="2547_Ddinya-06" panose="02000000000000000000" pitchFamily="2" charset="0"/>
                <a:cs typeface="Angsana New" panose="02020603050405020304" pitchFamily="18" charset="-34"/>
              </a:rPr>
              <a:t> โครง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การก่อสร้างอาคารเรียน 318ล./55-ข (ในเขตแผ่นดินไหว)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800" cap="none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โรงเรียนดีบุกพังงา</a:t>
            </a:r>
            <a:r>
              <a:rPr kumimoji="0" lang="th-TH" sz="1600" b="1" i="0" u="none" strike="noStrike" kern="800" cap="none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วิท</a:t>
            </a:r>
            <a:r>
              <a:rPr kumimoji="0" lang="th-TH" sz="1600" b="1" i="0" u="none" strike="noStrike" kern="800" cap="none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ยายน </a:t>
            </a:r>
            <a:r>
              <a:rPr kumimoji="0" lang="en-US" sz="1600" b="1" i="0" u="none" strike="noStrike" kern="800" cap="none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</a:t>
            </a:r>
            <a:r>
              <a:rPr kumimoji="0" lang="th-TH" sz="1600" b="1" i="0" u="none" strike="noStrike" kern="800" cap="none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 </a:t>
            </a:r>
            <a:r>
              <a:rPr lang="th-TH" sz="1600" b="1" kern="800" dirty="0">
                <a:solidFill>
                  <a:srgbClr val="0000FF"/>
                </a:solidFill>
                <a:latin typeface="2547_Ddinya-06" panose="02000000000000000000" pitchFamily="2" charset="0"/>
                <a:cs typeface="Angsana New" panose="02020603050405020304" pitchFamily="18" charset="-34"/>
              </a:rPr>
              <a:t>โครงการ</a:t>
            </a:r>
            <a:r>
              <a:rPr kumimoji="0" lang="th-TH" sz="1600" b="1" i="0" u="none" strike="noStrike" kern="800" cap="none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ก่อสร้างหลังคาคลุมลานอเนกประสงค์ </a:t>
            </a:r>
            <a:r>
              <a:rPr lang="th-TH" sz="1600" b="1" kern="800" dirty="0">
                <a:solidFill>
                  <a:srgbClr val="0000FF"/>
                </a:solidFill>
                <a:latin typeface="2547_Ddinya-06" panose="02000000000000000000" pitchFamily="2" charset="0"/>
                <a:cs typeface="Angsana New" panose="02020603050405020304" pitchFamily="18" charset="-34"/>
              </a:rPr>
              <a:t>ขนาดเล็ก</a:t>
            </a:r>
            <a:br>
              <a:rPr lang="th-TH" sz="1600" b="1" spc="-400" dirty="0">
                <a:solidFill>
                  <a:srgbClr val="0000FF"/>
                </a:solidFill>
                <a:latin typeface="2547_Ddinya-06" panose="02000000000000000000" pitchFamily="2" charset="0"/>
                <a:cs typeface="Angsana New" panose="02020603050405020304" pitchFamily="18" charset="-34"/>
              </a:rPr>
            </a:b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โรงเรียนบ้านช่องหลาด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  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โครงการก่อสร้างอาคารเรียนอนุบาล ขนาด 3 ห้องเรียน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h-TH" sz="1600" b="1" dirty="0">
                <a:solidFill>
                  <a:srgbClr val="FF0000"/>
                </a:solidFill>
                <a:latin typeface="2547_Ddinya-06" panose="02000000000000000000" pitchFamily="2" charset="0"/>
                <a:cs typeface="Angsana New" panose="02020603050405020304" pitchFamily="18" charset="-34"/>
              </a:rPr>
              <a:t>สำนักงานพัฒนาสังคมและความมั่นคงของมนุษย์จังหวัดพังงา </a:t>
            </a:r>
            <a:r>
              <a:rPr lang="en-US" sz="1600" b="1" dirty="0">
                <a:solidFill>
                  <a:srgbClr val="0000FF"/>
                </a:solidFill>
                <a:latin typeface="2547_Ddinya-06" panose="02000000000000000000" pitchFamily="2" charset="0"/>
                <a:cs typeface="Angsana New" panose="02020603050405020304" pitchFamily="18" charset="-34"/>
              </a:rPr>
              <a:t>:</a:t>
            </a:r>
            <a:r>
              <a:rPr lang="th-TH" sz="1600" b="1" dirty="0">
                <a:solidFill>
                  <a:srgbClr val="0000FF"/>
                </a:solidFill>
                <a:latin typeface="2547_Ddinya-06" panose="02000000000000000000" pitchFamily="2" charset="0"/>
                <a:cs typeface="Angsana New" panose="02020603050405020304" pitchFamily="18" charset="-34"/>
              </a:rPr>
              <a:t> โครงการก่อสร้างศูนย์บริการคนพิการจังหวัดพังงา</a:t>
            </a:r>
            <a:endParaRPr kumimoji="0" lang="th-TH" sz="16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2547_Ddinya-06" panose="02000000000000000000" pitchFamily="2" charset="0"/>
              <a:ea typeface="+mn-ea"/>
              <a:cs typeface="Angsana New" panose="02020603050405020304" pitchFamily="18" charset="-34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8F8F22-352B-4315-951C-8BCDB788E8C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991" b="7039"/>
          <a:stretch/>
        </p:blipFill>
        <p:spPr>
          <a:xfrm>
            <a:off x="717054" y="1147778"/>
            <a:ext cx="2189526" cy="14085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8FA7FE0-B7EB-4BE1-A046-0F4C930966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595"/>
          <a:stretch/>
        </p:blipFill>
        <p:spPr>
          <a:xfrm>
            <a:off x="1183973" y="2622199"/>
            <a:ext cx="2047411" cy="13497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0081168-1D93-4729-AF30-7A7FA5DFFC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92" y="4034029"/>
            <a:ext cx="2047411" cy="13820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สี่เหลี่ยมผืนผ้า 13">
            <a:extLst>
              <a:ext uri="{FF2B5EF4-FFF2-40B4-BE49-F238E27FC236}">
                <a16:creationId xmlns:a16="http://schemas.microsoft.com/office/drawing/2014/main" id="{E6814C15-8D1A-4FE8-BE37-3B5E2EBF74FE}"/>
              </a:ext>
            </a:extLst>
          </p:cNvPr>
          <p:cNvSpPr/>
          <p:nvPr/>
        </p:nvSpPr>
        <p:spPr>
          <a:xfrm>
            <a:off x="2105247" y="123656"/>
            <a:ext cx="6985590" cy="887691"/>
          </a:xfrm>
          <a:prstGeom prst="rect">
            <a:avLst/>
          </a:prstGeom>
          <a:solidFill>
            <a:srgbClr val="FF758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sz="3000" b="1" dirty="0">
              <a:latin typeface="2547_Ddinya-06" panose="02000000000000000000" pitchFamily="2" charset="0"/>
              <a:cs typeface="2547_Ddinya-06" panose="02000000000000000000" pitchFamily="2" charset="0"/>
            </a:endParaRPr>
          </a:p>
          <a:p>
            <a:pPr algn="ctr"/>
            <a:r>
              <a:rPr lang="th-TH" b="1" dirty="0">
                <a:latin typeface="2547_Ddinya-06" panose="02000000000000000000" pitchFamily="2" charset="0"/>
                <a:cs typeface="+mj-cs"/>
              </a:rPr>
              <a:t>การดำเนินการเร่งรัดติดตามการเบิกจ่ายเงินกันไว้เบิกเหลื่อมปี</a:t>
            </a:r>
          </a:p>
          <a:p>
            <a:pPr algn="ctr"/>
            <a:r>
              <a:rPr lang="th-TH" b="1" dirty="0">
                <a:latin typeface="2547_Ddinya-06" panose="02000000000000000000" pitchFamily="2" charset="0"/>
                <a:cs typeface="+mj-cs"/>
              </a:rPr>
              <a:t>งบประมาณ พ.ศ. 2565</a:t>
            </a:r>
          </a:p>
          <a:p>
            <a:pPr algn="ctr"/>
            <a:endParaRPr lang="th-TH" sz="3000" b="1" dirty="0">
              <a:latin typeface="2547_Ddinya-06" panose="02000000000000000000" pitchFamily="2" charset="0"/>
              <a:cs typeface="2547_Ddinya-06" panose="02000000000000000000" pitchFamily="2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134792A-5E55-49C5-834F-CC5B3AAB5A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3973" y="111330"/>
            <a:ext cx="773885" cy="887691"/>
          </a:xfrm>
          <a:prstGeom prst="rect">
            <a:avLst/>
          </a:prstGeom>
        </p:spPr>
      </p:pic>
      <p:sp>
        <p:nvSpPr>
          <p:cNvPr id="10" name="กล่องข้อความ 16">
            <a:extLst>
              <a:ext uri="{FF2B5EF4-FFF2-40B4-BE49-F238E27FC236}">
                <a16:creationId xmlns:a16="http://schemas.microsoft.com/office/drawing/2014/main" id="{134F1F46-956E-4CAC-B910-DDB259D5E543}"/>
              </a:ext>
            </a:extLst>
          </p:cNvPr>
          <p:cNvSpPr txBox="1"/>
          <p:nvPr/>
        </p:nvSpPr>
        <p:spPr>
          <a:xfrm>
            <a:off x="3367728" y="2698296"/>
            <a:ext cx="6358804" cy="1323439"/>
          </a:xfrm>
          <a:prstGeom prst="rect">
            <a:avLst/>
          </a:prstGeom>
          <a:solidFill>
            <a:srgbClr val="FFB3BA"/>
          </a:solidFill>
          <a:effectLst>
            <a:softEdge rad="317500"/>
          </a:effectLst>
        </p:spPr>
        <p:txBody>
          <a:bodyPr wrap="square" rtlCol="0">
            <a:spAutoFit/>
          </a:bodyPr>
          <a:lstStyle/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FF6D7B"/>
                </a:highlight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วันพุธที่ 7 มิถุนายน 2566 เวลา 17.00 น.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โรงเรียนสตรีพังงา 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 โครงการก่อสร้างอาคารเรียน 318ล./55-ข (ในเขตแผ่นดินไหว)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โรงเรียนดีบุกพังงา</a:t>
            </a:r>
            <a:r>
              <a:rPr kumimoji="0" lang="th-TH" sz="1600" b="1" i="0" u="none" strike="noStrike" kern="1200" cap="none" spc="0" normalizeH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วิท</a:t>
            </a:r>
            <a:r>
              <a:rPr kumimoji="0" lang="th-TH" sz="16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ยายน </a:t>
            </a:r>
            <a:r>
              <a:rPr kumimoji="0" lang="th-TH" sz="1600" b="1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 โครงการก่อสร้างหลังคาคลุมลานอเนกประสงค์ ขนาดเล็ก</a:t>
            </a:r>
            <a:br>
              <a:rPr kumimoji="0" lang="th-TH" sz="1600" b="1" i="0" u="none" strike="noStrike" kern="120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</a:b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โรงเรียนบ้านช่องหลาด 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  โครงการก่อสร้างอาคารเรียนอนุบาล ขนาด 3 ห้องเรียน</a:t>
            </a:r>
          </a:p>
          <a:p>
            <a:pPr marL="0" marR="0" lvl="0" indent="0" algn="thai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สำนักงานพัฒนาสังคมและความมั่นคงของมนุษย์จังหวัดพังงา </a:t>
            </a:r>
            <a:r>
              <a:rPr kumimoji="0" lang="th-TH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2547_Ddinya-06" panose="02000000000000000000" pitchFamily="2" charset="0"/>
                <a:ea typeface="+mn-ea"/>
                <a:cs typeface="Angsana New" panose="02020603050405020304" pitchFamily="18" charset="-34"/>
              </a:rPr>
              <a:t>: โครงการก่อสร้างศูนย์บริการคนพิการจังหวัดพังงา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AA8803-6F42-44C9-8EBB-2E7EFC46B96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9377" r="3670"/>
          <a:stretch/>
        </p:blipFill>
        <p:spPr>
          <a:xfrm>
            <a:off x="1309498" y="5490211"/>
            <a:ext cx="2002602" cy="12564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695489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3CFC67-018F-4CCE-B5D9-976BC7D3A3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4554"/>
            <a:ext cx="9893068" cy="6275046"/>
          </a:xfrm>
          <a:prstGeom prst="rect">
            <a:avLst/>
          </a:prstGeom>
        </p:spPr>
      </p:pic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9C79435B-7655-4289-AFC7-FEE424620589}"/>
              </a:ext>
            </a:extLst>
          </p:cNvPr>
          <p:cNvSpPr/>
          <p:nvPr/>
        </p:nvSpPr>
        <p:spPr>
          <a:xfrm rot="5400000">
            <a:off x="4099427" y="-4156914"/>
            <a:ext cx="1681281" cy="9906000"/>
          </a:xfrm>
          <a:prstGeom prst="rtTriangle">
            <a:avLst/>
          </a:prstGeom>
          <a:solidFill>
            <a:srgbClr val="1E315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สี่เหลี่ยมผืนผ้า 10">
            <a:extLst>
              <a:ext uri="{FF2B5EF4-FFF2-40B4-BE49-F238E27FC236}">
                <a16:creationId xmlns:a16="http://schemas.microsoft.com/office/drawing/2014/main" id="{2B8E3B8B-56C1-4604-3475-6D34C78440A6}"/>
              </a:ext>
            </a:extLst>
          </p:cNvPr>
          <p:cNvSpPr/>
          <p:nvPr/>
        </p:nvSpPr>
        <p:spPr>
          <a:xfrm>
            <a:off x="0" y="6245226"/>
            <a:ext cx="9906000" cy="640159"/>
          </a:xfrm>
          <a:prstGeom prst="rect">
            <a:avLst/>
          </a:prstGeom>
          <a:solidFill>
            <a:srgbClr val="1E3159"/>
          </a:solidFill>
          <a:ln>
            <a:solidFill>
              <a:srgbClr val="B3DFD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 dirty="0"/>
          </a:p>
        </p:txBody>
      </p:sp>
      <p:sp>
        <p:nvSpPr>
          <p:cNvPr id="6147" name="Rectangle 283"/>
          <p:cNvSpPr>
            <a:spLocks noChangeArrowheads="1"/>
          </p:cNvSpPr>
          <p:nvPr/>
        </p:nvSpPr>
        <p:spPr bwMode="auto">
          <a:xfrm>
            <a:off x="881063" y="2643189"/>
            <a:ext cx="885825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th-TH" altLang="th-TH" sz="3200">
              <a:solidFill>
                <a:srgbClr val="000000"/>
              </a:solidFill>
            </a:endParaRPr>
          </a:p>
          <a:p>
            <a:endParaRPr lang="th-TH" altLang="th-TH" sz="3200">
              <a:solidFill>
                <a:srgbClr val="000000"/>
              </a:solidFill>
            </a:endParaRPr>
          </a:p>
          <a:p>
            <a:endParaRPr lang="th-TH" altLang="th-TH" sz="3600">
              <a:solidFill>
                <a:prstClr val="black"/>
              </a:solidFill>
            </a:endParaRPr>
          </a:p>
        </p:txBody>
      </p:sp>
      <p:sp>
        <p:nvSpPr>
          <p:cNvPr id="6148" name="TextBox 12"/>
          <p:cNvSpPr txBox="1">
            <a:spLocks noChangeArrowheads="1"/>
          </p:cNvSpPr>
          <p:nvPr/>
        </p:nvSpPr>
        <p:spPr bwMode="auto">
          <a:xfrm>
            <a:off x="3494704" y="2125325"/>
            <a:ext cx="41487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  <a:cs typeface="Angsana New" pitchFamily="18" charset="-34"/>
              </a:defRPr>
            </a:lvl9pPr>
          </a:lstStyle>
          <a:p>
            <a:r>
              <a:rPr lang="th-TH" altLang="th-TH" sz="8800" b="1" dirty="0">
                <a:solidFill>
                  <a:srgbClr val="211E86"/>
                </a:solidFill>
                <a:latin typeface="Times New Roman" pitchFamily="18" charset="0"/>
              </a:rPr>
              <a:t>ขอขอบคุณ</a:t>
            </a:r>
          </a:p>
        </p:txBody>
      </p:sp>
      <p:sp>
        <p:nvSpPr>
          <p:cNvPr id="2" name="ตัวแทนหมายเลขสไลด์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23EC92-83A4-4CF8-8E70-3DC856435A4C}" type="slidenum">
              <a:rPr lang="en-US" altLang="th-TH" smtClean="0"/>
              <a:pPr>
                <a:defRPr/>
              </a:pPr>
              <a:t>11</a:t>
            </a:fld>
            <a:endParaRPr lang="en-US" altLang="th-TH"/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6634931" y="6342441"/>
            <a:ext cx="26661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http://www.cgd.go.th/png</a:t>
            </a:r>
            <a:endParaRPr lang="th-TH" altLang="th-TH" sz="40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900997" y="6350930"/>
            <a:ext cx="2388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  <a:endParaRPr lang="en-US" alt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4320707" y="6317452"/>
            <a:ext cx="1375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alt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0 7648 1476</a:t>
            </a:r>
            <a:endParaRPr lang="en-US" altLang="th-TH" sz="2400" b="1" dirty="0">
              <a:solidFill>
                <a:schemeClr val="bg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6" name="แผนผังลำดับงาน: ตัวเชื่อมต่อ 15"/>
          <p:cNvSpPr/>
          <p:nvPr/>
        </p:nvSpPr>
        <p:spPr>
          <a:xfrm>
            <a:off x="597185" y="107390"/>
            <a:ext cx="1377395" cy="1377395"/>
          </a:xfrm>
          <a:prstGeom prst="flowChart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>
              <a:solidFill>
                <a:srgbClr val="FC183A"/>
              </a:solidFill>
            </a:endParaRPr>
          </a:p>
        </p:txBody>
      </p:sp>
      <p:sp>
        <p:nvSpPr>
          <p:cNvPr id="7" name="สี่เหลี่ยมผืนผ้ามุมมน 6"/>
          <p:cNvSpPr/>
          <p:nvPr/>
        </p:nvSpPr>
        <p:spPr>
          <a:xfrm>
            <a:off x="1352194" y="357335"/>
            <a:ext cx="4285020" cy="75163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7" name="Picture 4" descr="https://www.cgd.go.th/cs/Satellite?blobcol=urldata&amp;blobheadername1=Content-Type&amp;blobheadername2=Content-Disposition&amp;blobheadername3=filename&amp;blobheadervalue1=image/png&amp;blobheadervalue2=inline;+filename=%221/443/LOGO_NavyBlue.png%22&amp;blobheadervalue3=1/443/LOGO_NavyBlue.png&amp;blobkey=id&amp;blobtable=MungoBlobs&amp;blobwhere=1438166357082&amp;ssbinary=tru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00" y="141319"/>
            <a:ext cx="1135763" cy="1309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กล่องข้อความ 17"/>
          <p:cNvSpPr txBox="1"/>
          <p:nvPr/>
        </p:nvSpPr>
        <p:spPr>
          <a:xfrm>
            <a:off x="2066874" y="394598"/>
            <a:ext cx="459732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3800" dirty="0">
                <a:solidFill>
                  <a:srgbClr val="211E8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สำนักงานคลังจังหวัดพังงา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21C38C-3BF4-4F23-9F8A-8D1108C5AA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1406" y1="28906" x2="40938" y2="32344"/>
                        <a14:foregroundMark x1="40938" y1="32344" x2="37344" y2="42969"/>
                        <a14:foregroundMark x1="37344" y1="42969" x2="50625" y2="66406"/>
                        <a14:foregroundMark x1="50625" y1="66406" x2="60625" y2="51406"/>
                        <a14:foregroundMark x1="60625" y1="51406" x2="62969" y2="40625"/>
                        <a14:foregroundMark x1="62969" y1="40625" x2="54688" y2="30469"/>
                        <a14:foregroundMark x1="54688" y1="30469" x2="50625" y2="28438"/>
                        <a14:foregroundMark x1="45781" y1="63906" x2="39844" y2="68906"/>
                        <a14:foregroundMark x1="39844" y1="68906" x2="49063" y2="72031"/>
                        <a14:foregroundMark x1="49063" y1="72031" x2="57813" y2="70938"/>
                        <a14:foregroundMark x1="57813" y1="70938" x2="53906" y2="63906"/>
                        <a14:foregroundMark x1="53906" y1="63906" x2="53594" y2="63750"/>
                        <a14:foregroundMark x1="51875" y1="41563" x2="45625" y2="46719"/>
                        <a14:foregroundMark x1="45625" y1="46719" x2="53594" y2="47344"/>
                        <a14:foregroundMark x1="53594" y1="47344" x2="47813" y2="40000"/>
                        <a14:foregroundMark x1="47813" y1="40000" x2="45781" y2="446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8103" y="5940389"/>
            <a:ext cx="1191725" cy="119172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87E3EA9-AB86-415C-87F4-09D83CEA8D0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279" b="95628" l="9455" r="89455">
                        <a14:foregroundMark x1="41818" y1="1093" x2="48727" y2="28415"/>
                        <a14:foregroundMark x1="48727" y1="28415" x2="37091" y2="5464"/>
                        <a14:foregroundMark x1="37091" y1="5464" x2="40000" y2="3825"/>
                        <a14:foregroundMark x1="33091" y1="9290" x2="26545" y2="35519"/>
                        <a14:foregroundMark x1="26545" y1="35519" x2="37818" y2="69945"/>
                        <a14:foregroundMark x1="37818" y1="69945" x2="50182" y2="91803"/>
                        <a14:foregroundMark x1="50182" y1="91803" x2="60000" y2="68852"/>
                        <a14:foregroundMark x1="56849" y1="66120" x2="56414" y2="65743"/>
                        <a14:foregroundMark x1="57480" y1="66667" x2="56849" y2="66120"/>
                        <a14:foregroundMark x1="60000" y1="68852" x2="57480" y2="66667"/>
                        <a14:foregroundMark x1="40032" y1="39344" x2="39636" y2="34426"/>
                        <a14:foregroundMark x1="40137" y1="40641" x2="40032" y2="39344"/>
                        <a14:foregroundMark x1="55636" y1="95082" x2="61091" y2="95628"/>
                        <a14:foregroundMark x1="60848" y1="66667" x2="60727" y2="66120"/>
                        <a14:foregroundMark x1="61091" y1="67760" x2="60848" y2="66667"/>
                        <a14:foregroundMark x1="60489" y1="66667" x2="65091" y2="86885"/>
                        <a14:foregroundMark x1="60364" y1="66120" x2="60489" y2="66667"/>
                        <a14:backgroundMark x1="42182" y1="39344" x2="50182" y2="66120"/>
                        <a14:backgroundMark x1="50182" y1="66120" x2="57091" y2="63934"/>
                        <a14:backgroundMark x1="56727" y1="66667" x2="56727" y2="66667"/>
                        <a14:backgroundMark x1="56727" y1="66120" x2="56727" y2="66120"/>
                        <a14:backgroundMark x1="40727" y1="39344" x2="40727" y2="39344"/>
                        <a14:backgroundMark x1="40727" y1="40984" x2="40727" y2="4098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06610" y="6268425"/>
            <a:ext cx="822496" cy="54733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4DEC2A8-9CE5-47DE-AC6C-5A392F04CA8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6046" b="93301" l="4739" r="94118">
                        <a14:foregroundMark x1="39869" y1="7843" x2="20588" y2="16993"/>
                        <a14:foregroundMark x1="20588" y1="16993" x2="10948" y2="30719"/>
                        <a14:foregroundMark x1="10948" y1="30719" x2="8170" y2="62092"/>
                        <a14:foregroundMark x1="8170" y1="62092" x2="12255" y2="71732"/>
                        <a14:foregroundMark x1="12255" y1="71732" x2="27124" y2="84641"/>
                        <a14:foregroundMark x1="27124" y1="84641" x2="34967" y2="89052"/>
                        <a14:foregroundMark x1="34967" y1="89052" x2="57190" y2="91176"/>
                        <a14:foregroundMark x1="57190" y1="91176" x2="71242" y2="89216"/>
                        <a14:foregroundMark x1="71242" y1="89216" x2="76456" y2="86754"/>
                        <a14:foregroundMark x1="85129" y1="79238" x2="92810" y2="63235"/>
                        <a14:foregroundMark x1="92810" y1="63235" x2="94771" y2="50654"/>
                        <a14:foregroundMark x1="94771" y1="50654" x2="89706" y2="33007"/>
                        <a14:foregroundMark x1="89706" y1="33007" x2="80392" y2="19935"/>
                        <a14:foregroundMark x1="80392" y1="19935" x2="55882" y2="7026"/>
                        <a14:foregroundMark x1="55882" y1="7026" x2="38889" y2="6209"/>
                        <a14:foregroundMark x1="38889" y1="6209" x2="37092" y2="6699"/>
                        <a14:foregroundMark x1="36928" y1="6863" x2="11111" y2="31209"/>
                        <a14:foregroundMark x1="11111" y1="31209" x2="6863" y2="47876"/>
                        <a14:foregroundMark x1="6863" y1="47876" x2="9804" y2="60621"/>
                        <a14:foregroundMark x1="9804" y1="60621" x2="18954" y2="76471"/>
                        <a14:foregroundMark x1="18954" y1="76471" x2="31699" y2="83660"/>
                        <a14:foregroundMark x1="31699" y1="83660" x2="61438" y2="85458"/>
                        <a14:foregroundMark x1="61438" y1="85458" x2="77941" y2="77451"/>
                        <a14:foregroundMark x1="77941" y1="77451" x2="90686" y2="56373"/>
                        <a14:foregroundMark x1="90686" y1="56373" x2="88889" y2="41340"/>
                        <a14:foregroundMark x1="88889" y1="41340" x2="79085" y2="22876"/>
                        <a14:foregroundMark x1="78268" y1="22222" x2="71405" y2="17157"/>
                        <a14:foregroundMark x1="71405" y1="17157" x2="54085" y2="10784"/>
                        <a14:foregroundMark x1="54085" y1="10784" x2="38072" y2="12092"/>
                        <a14:foregroundMark x1="38072" y1="12092" x2="21242" y2="21569"/>
                        <a14:foregroundMark x1="21242" y1="21569" x2="9150" y2="35948"/>
                        <a14:foregroundMark x1="9150" y1="35948" x2="8660" y2="54412"/>
                        <a14:foregroundMark x1="8660" y1="54412" x2="16176" y2="69118"/>
                        <a14:foregroundMark x1="16176" y1="69118" x2="31863" y2="77614"/>
                        <a14:foregroundMark x1="31863" y1="77614" x2="67647" y2="77124"/>
                        <a14:foregroundMark x1="67647" y1="77124" x2="78595" y2="73203"/>
                        <a14:foregroundMark x1="78595" y1="73203" x2="86601" y2="61111"/>
                        <a14:foregroundMark x1="86601" y1="61111" x2="89542" y2="50817"/>
                        <a14:foregroundMark x1="89542" y1="50817" x2="84641" y2="35621"/>
                        <a14:foregroundMark x1="84641" y1="35621" x2="74837" y2="21078"/>
                        <a14:foregroundMark x1="71732" y1="19118" x2="49020" y2="12418"/>
                        <a14:foregroundMark x1="49020" y1="12418" x2="26634" y2="23039"/>
                        <a14:foregroundMark x1="26634" y1="23039" x2="11765" y2="45915"/>
                        <a14:foregroundMark x1="11765" y1="45915" x2="26144" y2="69118"/>
                        <a14:foregroundMark x1="26144" y1="69118" x2="52124" y2="73039"/>
                        <a14:foregroundMark x1="52124" y1="73039" x2="61765" y2="62418"/>
                        <a14:foregroundMark x1="61765" y1="62418" x2="57353" y2="14216"/>
                        <a14:foregroundMark x1="57353" y1="14216" x2="57353" y2="14216"/>
                        <a14:foregroundMark x1="57516" y1="14052" x2="78431" y2="31373"/>
                        <a14:foregroundMark x1="78431" y1="31373" x2="84314" y2="46895"/>
                        <a14:foregroundMark x1="84314" y1="46895" x2="82026" y2="63562"/>
                        <a14:foregroundMark x1="82026" y1="63562" x2="72222" y2="69118"/>
                        <a14:foregroundMark x1="72222" y1="69118" x2="62582" y2="69118"/>
                        <a14:foregroundMark x1="62582" y1="69118" x2="56536" y2="27778"/>
                        <a14:foregroundMark x1="47876" y1="14216" x2="37255" y2="18627"/>
                        <a14:foregroundMark x1="37255" y1="18627" x2="30882" y2="32516"/>
                        <a14:foregroundMark x1="30882" y1="32516" x2="33007" y2="66340"/>
                        <a14:foregroundMark x1="33007" y1="66340" x2="43627" y2="68791"/>
                        <a14:foregroundMark x1="43627" y1="68791" x2="50327" y2="54575"/>
                        <a14:foregroundMark x1="50327" y1="54575" x2="49510" y2="16340"/>
                        <a14:foregroundMark x1="49510" y1="16340" x2="48693" y2="13235"/>
                        <a14:foregroundMark x1="33170" y1="27778" x2="45588" y2="29575"/>
                        <a14:foregroundMark x1="45588" y1="29575" x2="48203" y2="45752"/>
                        <a14:foregroundMark x1="48203" y1="45752" x2="39379" y2="48203"/>
                        <a14:foregroundMark x1="39379" y1="48203" x2="31373" y2="43301"/>
                        <a14:foregroundMark x1="31373" y1="43301" x2="34150" y2="32190"/>
                        <a14:foregroundMark x1="34150" y1="32190" x2="42810" y2="29085"/>
                        <a14:foregroundMark x1="42810" y1="29085" x2="42810" y2="29085"/>
                        <a14:foregroundMark x1="58497" y1="29739" x2="60458" y2="29412"/>
                        <a14:foregroundMark x1="60458" y1="29412" x2="59641" y2="39379"/>
                        <a14:foregroundMark x1="59641" y1="39379" x2="62092" y2="47549"/>
                        <a14:foregroundMark x1="62092" y1="47549" x2="69771" y2="43301"/>
                        <a14:foregroundMark x1="69771" y1="43301" x2="67810" y2="34804"/>
                        <a14:foregroundMark x1="67810" y1="34804" x2="61601" y2="29248"/>
                        <a14:foregroundMark x1="33170" y1="92157" x2="54575" y2="95098"/>
                        <a14:foregroundMark x1="54575" y1="95098" x2="64497" y2="93419"/>
                        <a14:foregroundMark x1="92647" y1="35621" x2="94281" y2="55719"/>
                        <a14:foregroundMark x1="94281" y1="55719" x2="92974" y2="59641"/>
                        <a14:foregroundMark x1="5392" y1="40850" x2="4739" y2="57026"/>
                        <a14:foregroundMark x1="28431" y1="26797" x2="16176" y2="44771"/>
                        <a14:foregroundMark x1="16176" y1="44771" x2="26634" y2="40033"/>
                        <a14:foregroundMark x1="26634" y1="40033" x2="28922" y2="26961"/>
                        <a14:backgroundMark x1="80556" y1="85948" x2="83170" y2="82516"/>
                        <a14:backgroundMark x1="79412" y1="86275" x2="84641" y2="81209"/>
                        <a14:backgroundMark x1="80229" y1="85131" x2="79412" y2="85948"/>
                        <a14:backgroundMark x1="64052" y1="94118" x2="65196" y2="94118"/>
                        <a14:backgroundMark x1="79085" y1="85621" x2="79248" y2="8660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18113" y="6268425"/>
            <a:ext cx="546090" cy="546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678691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8875</TotalTime>
  <Words>1450</Words>
  <Application>Microsoft Office PowerPoint</Application>
  <PresentationFormat>A4 Paper (210x297 mm)</PresentationFormat>
  <Paragraphs>488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6" baseType="lpstr">
      <vt:lpstr>2547_Ddinya-06</vt:lpstr>
      <vt:lpstr>4815_KwangMD_Catthai</vt:lpstr>
      <vt:lpstr>Angsana New</vt:lpstr>
      <vt:lpstr>AngsanaUPC</vt:lpstr>
      <vt:lpstr>Arial</vt:lpstr>
      <vt:lpstr>Calibri</vt:lpstr>
      <vt:lpstr>Calibri Light</vt:lpstr>
      <vt:lpstr>Cordia New (Body)</vt:lpstr>
      <vt:lpstr>Microsoft Sans Serif</vt:lpstr>
      <vt:lpstr>TH Niramit AS</vt:lpstr>
      <vt:lpstr>TH SarabunPSK</vt:lpstr>
      <vt:lpstr>Times New Roman</vt:lpstr>
      <vt:lpstr>Verdana</vt:lpstr>
      <vt:lpstr>Wingdings 2</vt:lpstr>
      <vt:lpstr>ธีมของ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วิสสุตา อนุสาร</dc:creator>
  <cp:lastModifiedBy>อรวรรณ อังสุธรรม</cp:lastModifiedBy>
  <cp:revision>401</cp:revision>
  <cp:lastPrinted>2023-06-23T03:56:55Z</cp:lastPrinted>
  <dcterms:created xsi:type="dcterms:W3CDTF">2022-07-19T02:32:18Z</dcterms:created>
  <dcterms:modified xsi:type="dcterms:W3CDTF">2023-06-23T09:20:15Z</dcterms:modified>
</cp:coreProperties>
</file>